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6" r:id="rId5"/>
    <p:sldId id="268" r:id="rId6"/>
    <p:sldId id="270" r:id="rId7"/>
    <p:sldId id="271" r:id="rId8"/>
  </p:sldIdLst>
  <p:sldSz cx="10693400" cy="7561263"/>
  <p:notesSz cx="6805613" cy="9944100"/>
  <p:custDataLst>
    <p:tags r:id="rId11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-1070" y="-8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IAE_prosinec2016_grafy_uprav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Research\Odhady\IAE\2016\IE_DOTAZNIK_TIME_SERIE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2016\IE_DOTAZNIK_TIME_SE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cs-CZ" sz="1600"/>
              <a:t>Index Exportu - růst kam až dohlédne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1857055950583602E-2"/>
          <c:y val="0.16293796660370632"/>
          <c:w val="0.94858733211992541"/>
          <c:h val="0.73730072356730303"/>
        </c:manualLayout>
      </c:layout>
      <c:lineChart>
        <c:grouping val="standard"/>
        <c:varyColors val="0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Sheet1!$A$159:$A$209</c:f>
              <c:numCache>
                <c:formatCode>m/d/yyyy</c:formatCode>
                <c:ptCount val="51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</c:numCache>
            </c:numRef>
          </c:cat>
          <c:val>
            <c:numRef>
              <c:f>Sheet1!$L$159:$L$209</c:f>
              <c:numCache>
                <c:formatCode>0.00</c:formatCode>
                <c:ptCount val="51"/>
                <c:pt idx="0">
                  <c:v>-4.8811518371515872</c:v>
                </c:pt>
                <c:pt idx="1">
                  <c:v>-5.8647634014318157</c:v>
                </c:pt>
                <c:pt idx="2">
                  <c:v>-6.657596190399973</c:v>
                </c:pt>
                <c:pt idx="3">
                  <c:v>4.8853799294645617</c:v>
                </c:pt>
                <c:pt idx="4">
                  <c:v>0.30906876238117054</c:v>
                </c:pt>
                <c:pt idx="5">
                  <c:v>-2.1817484662576714</c:v>
                </c:pt>
                <c:pt idx="6">
                  <c:v>3.1143446928507013</c:v>
                </c:pt>
                <c:pt idx="7">
                  <c:v>2.3507598582922284</c:v>
                </c:pt>
                <c:pt idx="8">
                  <c:v>9.2265675345114104</c:v>
                </c:pt>
                <c:pt idx="9">
                  <c:v>5.1482844420108309</c:v>
                </c:pt>
                <c:pt idx="10">
                  <c:v>8.429987368802184</c:v>
                </c:pt>
                <c:pt idx="11">
                  <c:v>15.4785755832741</c:v>
                </c:pt>
                <c:pt idx="12">
                  <c:v>18.213158762303962</c:v>
                </c:pt>
                <c:pt idx="13">
                  <c:v>16.576317558951061</c:v>
                </c:pt>
                <c:pt idx="14">
                  <c:v>17.146678784864822</c:v>
                </c:pt>
                <c:pt idx="15">
                  <c:v>12.734196884592365</c:v>
                </c:pt>
                <c:pt idx="16">
                  <c:v>11.545940900408812</c:v>
                </c:pt>
                <c:pt idx="17">
                  <c:v>16.430820691727742</c:v>
                </c:pt>
                <c:pt idx="18">
                  <c:v>20.336748783441404</c:v>
                </c:pt>
                <c:pt idx="19">
                  <c:v>2.5019524841606078</c:v>
                </c:pt>
                <c:pt idx="20">
                  <c:v>16.128190720821966</c:v>
                </c:pt>
                <c:pt idx="21">
                  <c:v>11.170121113029886</c:v>
                </c:pt>
                <c:pt idx="22">
                  <c:v>4.3048820283981826</c:v>
                </c:pt>
                <c:pt idx="23">
                  <c:v>10.488956048056108</c:v>
                </c:pt>
                <c:pt idx="24">
                  <c:v>1.1302698783276721</c:v>
                </c:pt>
                <c:pt idx="25">
                  <c:v>5.0514934902204045</c:v>
                </c:pt>
                <c:pt idx="26">
                  <c:v>8.7563219568606456</c:v>
                </c:pt>
                <c:pt idx="27">
                  <c:v>3.7938787269379048</c:v>
                </c:pt>
                <c:pt idx="28">
                  <c:v>0.53462676852984448</c:v>
                </c:pt>
                <c:pt idx="29">
                  <c:v>9.5947240053268601</c:v>
                </c:pt>
                <c:pt idx="30">
                  <c:v>1.1745352731917791</c:v>
                </c:pt>
                <c:pt idx="31">
                  <c:v>2.0937309799147874</c:v>
                </c:pt>
                <c:pt idx="32">
                  <c:v>-5.9790215832311588E-2</c:v>
                </c:pt>
                <c:pt idx="33">
                  <c:v>2.1702665559891532</c:v>
                </c:pt>
                <c:pt idx="34">
                  <c:v>5.6293041039278569</c:v>
                </c:pt>
                <c:pt idx="35">
                  <c:v>3.2920229964627401</c:v>
                </c:pt>
                <c:pt idx="36">
                  <c:v>1.3500683504110933</c:v>
                </c:pt>
                <c:pt idx="37">
                  <c:v>6.0672498012041443</c:v>
                </c:pt>
                <c:pt idx="38">
                  <c:v>-1.5586460776429223</c:v>
                </c:pt>
                <c:pt idx="39">
                  <c:v>3.3569539235215329</c:v>
                </c:pt>
                <c:pt idx="40">
                  <c:v>8.0260805228435714</c:v>
                </c:pt>
                <c:pt idx="41">
                  <c:v>1.2072784864134212</c:v>
                </c:pt>
                <c:pt idx="42">
                  <c:v>-16.4016134419238</c:v>
                </c:pt>
                <c:pt idx="43">
                  <c:v>16.381613520042038</c:v>
                </c:pt>
                <c:pt idx="44">
                  <c:v>0.257286320943928</c:v>
                </c:pt>
                <c:pt idx="45">
                  <c:v>-4.8875044667839873</c:v>
                </c:pt>
                <c:pt idx="46">
                  <c:v>3.6930399473751319</c:v>
                </c:pt>
              </c:numCache>
            </c:numRef>
          </c:val>
          <c:smooth val="0"/>
        </c:ser>
        <c:ser>
          <c:idx val="0"/>
          <c:order val="1"/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Sheet1!$A$159:$A$209</c:f>
              <c:numCache>
                <c:formatCode>m/d/yyyy</c:formatCode>
                <c:ptCount val="51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</c:numCache>
            </c:numRef>
          </c:cat>
          <c:val>
            <c:numRef>
              <c:f>Sheet1!$K$159:$K$209</c:f>
              <c:numCache>
                <c:formatCode>General</c:formatCode>
                <c:ptCount val="51"/>
                <c:pt idx="46" formatCode="0.00">
                  <c:v>3.6930399473751319</c:v>
                </c:pt>
                <c:pt idx="47" formatCode="0.00000">
                  <c:v>1.02066656071117</c:v>
                </c:pt>
                <c:pt idx="48" formatCode="0.00000">
                  <c:v>9.4683446703065108</c:v>
                </c:pt>
                <c:pt idx="49" formatCode="0.00000">
                  <c:v>8.3483608923111898</c:v>
                </c:pt>
                <c:pt idx="50" formatCode="0.00000">
                  <c:v>8.5199421644469897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285312"/>
        <c:axId val="126287232"/>
      </c:lineChart>
      <c:dateAx>
        <c:axId val="126285312"/>
        <c:scaling>
          <c:orientation val="minMax"/>
          <c:max val="42795"/>
          <c:min val="41334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126287232"/>
        <c:crosses val="autoZero"/>
        <c:auto val="1"/>
        <c:lblOffset val="100"/>
        <c:baseTimeUnit val="months"/>
        <c:majorUnit val="3"/>
        <c:majorTimeUnit val="months"/>
      </c:dateAx>
      <c:valAx>
        <c:axId val="126287232"/>
        <c:scaling>
          <c:orientation val="minMax"/>
          <c:min val="-2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126285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EXPECTATIONS</c:v>
                </c:pt>
              </c:strCache>
            </c:strRef>
          </c:tx>
          <c:spPr>
            <a:ln>
              <a:solidFill>
                <a:srgbClr val="FFFF00"/>
              </a:solidFill>
              <a:headEnd type="stealth"/>
              <a:tailEnd type="triangle"/>
            </a:ln>
          </c:spPr>
          <c:marker>
            <c:symbol val="circle"/>
            <c:size val="38"/>
            <c:spPr>
              <a:solidFill>
                <a:srgbClr val="FFFF00"/>
              </a:solidFill>
              <a:ln>
                <a:noFill/>
              </a:ln>
            </c:spPr>
          </c:marker>
          <c:dPt>
            <c:idx val="1"/>
            <c:bubble3D val="0"/>
            <c:spPr>
              <a:ln cap="rnd">
                <a:solidFill>
                  <a:srgbClr val="FFFF00"/>
                </a:solidFill>
                <a:round/>
                <a:headEnd type="stealth"/>
                <a:tailEnd type="triangle" w="lg" len="sm"/>
              </a:ln>
            </c:spPr>
          </c:dPt>
          <c:dLbls>
            <c:txPr>
              <a:bodyPr/>
              <a:lstStyle/>
              <a:p>
                <a:pPr>
                  <a:defRPr sz="1600" b="1"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Q42015</c:v>
                </c:pt>
                <c:pt idx="1">
                  <c:v>Q12016</c:v>
                </c:pt>
                <c:pt idx="2">
                  <c:v>Q22016</c:v>
                </c:pt>
                <c:pt idx="3">
                  <c:v>Q32016</c:v>
                </c:pt>
                <c:pt idx="4">
                  <c:v>Q42016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55</c:v>
                </c:pt>
                <c:pt idx="1">
                  <c:v>59.5</c:v>
                </c:pt>
                <c:pt idx="2">
                  <c:v>54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45024"/>
        <c:axId val="32706560"/>
      </c:lineChart>
      <c:catAx>
        <c:axId val="3254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entury Gothic" panose="020B0502020202020204" pitchFamily="34" charset="0"/>
              </a:defRPr>
            </a:pPr>
            <a:endParaRPr lang="cs-CZ"/>
          </a:p>
        </c:txPr>
        <c:crossAx val="32706560"/>
        <c:crosses val="autoZero"/>
        <c:auto val="1"/>
        <c:lblAlgn val="ctr"/>
        <c:lblOffset val="100"/>
        <c:noMultiLvlLbl val="0"/>
      </c:catAx>
      <c:valAx>
        <c:axId val="32706560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32545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</c:v>
                </c:pt>
              </c:strCache>
            </c:strRef>
          </c:tx>
          <c:spPr>
            <a:ln>
              <a:solidFill>
                <a:schemeClr val="accent6"/>
              </a:solidFill>
              <a:headEnd type="stealth"/>
              <a:tailEnd type="triangle"/>
            </a:ln>
          </c:spPr>
          <c:marker>
            <c:symbol val="circle"/>
            <c:size val="38"/>
            <c:spPr>
              <a:solidFill>
                <a:schemeClr val="accent6"/>
              </a:solidFill>
              <a:ln>
                <a:noFill/>
              </a:ln>
            </c:spPr>
          </c:marker>
          <c:dPt>
            <c:idx val="1"/>
            <c:bubble3D val="0"/>
            <c:spPr>
              <a:ln cap="rnd">
                <a:solidFill>
                  <a:schemeClr val="accent6"/>
                </a:solidFill>
                <a:round/>
                <a:headEnd type="stealth"/>
                <a:tailEnd type="triangle" w="lg" len="sm"/>
              </a:ln>
            </c:spPr>
          </c:dPt>
          <c:dLbls>
            <c:spPr>
              <a:ln>
                <a:solidFill>
                  <a:schemeClr val="accent6"/>
                </a:solidFill>
              </a:ln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Q42015</c:v>
                </c:pt>
                <c:pt idx="1">
                  <c:v>Q12016</c:v>
                </c:pt>
                <c:pt idx="2">
                  <c:v>Q22016</c:v>
                </c:pt>
                <c:pt idx="3">
                  <c:v>Q32016</c:v>
                </c:pt>
                <c:pt idx="4">
                  <c:v>Q42016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50</c:v>
                </c:pt>
                <c:pt idx="1">
                  <c:v>51</c:v>
                </c:pt>
                <c:pt idx="2">
                  <c:v>51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286848"/>
        <c:axId val="126635008"/>
      </c:lineChart>
      <c:catAx>
        <c:axId val="12628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6635008"/>
        <c:crosses val="autoZero"/>
        <c:auto val="1"/>
        <c:lblAlgn val="ctr"/>
        <c:lblOffset val="100"/>
        <c:noMultiLvlLbl val="0"/>
      </c:catAx>
      <c:valAx>
        <c:axId val="126635008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1262868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09.01.2017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752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6125"/>
            <a:ext cx="5275263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pic>
        <p:nvPicPr>
          <p:cNvPr id="13" name="Obrázek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290" y="748032"/>
            <a:ext cx="3028109" cy="166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8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09/01/2017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09/01/2017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355107" y="179291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09/01/2017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63" y="-168074"/>
            <a:ext cx="2037355" cy="14396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735" y="56745"/>
            <a:ext cx="2292005" cy="99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6.xml"/><Relationship Id="rId7" Type="http://schemas.openxmlformats.org/officeDocument/2006/relationships/oleObject" Target="../embeddings/oleObject4.bin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investice.rb.cz/fileadmin/files/disclaimer_RBroke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618832"/>
            <a:ext cx="9928976" cy="677108"/>
          </a:xfrm>
        </p:spPr>
        <p:txBody>
          <a:bodyPr/>
          <a:lstStyle/>
          <a:p>
            <a:r>
              <a:rPr lang="cs-CZ" sz="4400" dirty="0" smtClean="0"/>
              <a:t>Index Exportu: růst kam až dohlédne</a:t>
            </a:r>
            <a:endParaRPr lang="cs-CZ" sz="44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</a:t>
            </a:r>
            <a:r>
              <a:rPr lang="cs-CZ" dirty="0" err="1" smtClean="0"/>
              <a:t>Raiffeisenbank</a:t>
            </a:r>
            <a:r>
              <a:rPr lang="cs-CZ" dirty="0" smtClean="0"/>
              <a:t> </a:t>
            </a:r>
            <a:r>
              <a:rPr lang="cs-CZ" dirty="0" smtClean="0"/>
              <a:t>a.s</a:t>
            </a:r>
            <a:r>
              <a:rPr lang="cs-CZ" dirty="0" smtClean="0"/>
              <a:t>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788" y="2362943"/>
            <a:ext cx="1565226" cy="151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629" y="2365315"/>
            <a:ext cx="1540158" cy="151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055357"/>
              </p:ext>
            </p:extLst>
          </p:nvPr>
        </p:nvGraphicFramePr>
        <p:xfrm>
          <a:off x="147708" y="3340892"/>
          <a:ext cx="10150475" cy="3148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think-cell Slide" r:id="rId7" imgW="338" imgH="338" progId="TCLayout.ActiveDocument.1">
                  <p:embed/>
                </p:oleObj>
              </mc:Choice>
              <mc:Fallback>
                <p:oleObj name="think-cell Slide" r:id="rId7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8999" y="159934"/>
            <a:ext cx="4000501" cy="760181"/>
          </a:xfrm>
        </p:spPr>
        <p:txBody>
          <a:bodyPr/>
          <a:lstStyle/>
          <a:p>
            <a:r>
              <a:rPr lang="cs-CZ" dirty="0" smtClean="0"/>
              <a:t>Český vývoz </a:t>
            </a:r>
            <a:r>
              <a:rPr lang="cs-CZ" dirty="0" smtClean="0"/>
              <a:t>v 1Q 2017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smtClean="0"/>
              <a:t>12/08/2014</a:t>
            </a:r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Rectangle 3"/>
          <p:cNvSpPr txBox="1"/>
          <p:nvPr/>
        </p:nvSpPr>
        <p:spPr>
          <a:xfrm>
            <a:off x="147708" y="890273"/>
            <a:ext cx="10405992" cy="2800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spcBef>
                <a:spcPts val="0"/>
              </a:spcBef>
              <a:buFont typeface="Arial" pitchFamily="34" charset="0"/>
              <a:buNone/>
              <a:defRPr sz="1800" b="0" baseline="0">
                <a:latin typeface="Century Gothic" pitchFamily="34" charset="0"/>
              </a:defRPr>
            </a:lvl1pPr>
            <a:lvl2pPr marL="198438" lvl="1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2pPr>
            <a:lvl3pPr marL="411163" lvl="2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3pPr>
            <a:lvl4pPr marL="609600" lvl="3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4pPr>
            <a:lvl5pPr marL="808038" lvl="4" indent="-18256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5pPr>
            <a:lvl6pPr marL="1020763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6pPr>
            <a:lvl7pPr marL="1235075" indent="-21431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7pPr>
            <a:lvl8pPr marL="1227764" indent="-206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8pPr>
            <a:lvl9pPr marL="1227764" indent="0">
              <a:spcBef>
                <a:spcPts val="0"/>
              </a:spcBef>
              <a:buFont typeface="Wingdings" pitchFamily="2" charset="2"/>
              <a:buNone/>
              <a:defRPr sz="1800">
                <a:latin typeface="Century Gothic" pitchFamily="34" charset="0"/>
              </a:defRPr>
            </a:lvl9pPr>
          </a:lstStyle>
          <a:p>
            <a:pPr marL="285750" indent="-285750">
              <a:buFont typeface="Symbol"/>
              <a:buChar char="Þ"/>
            </a:pPr>
            <a:r>
              <a:rPr lang="cs-CZ" sz="1400" dirty="0" smtClean="0"/>
              <a:t>S</a:t>
            </a:r>
            <a:r>
              <a:rPr lang="cs-CZ" sz="1400" dirty="0" smtClean="0"/>
              <a:t>ez</a:t>
            </a:r>
            <a:r>
              <a:rPr lang="cs-CZ" sz="1400" dirty="0" smtClean="0"/>
              <a:t>ónnost a jednorázové výpadky ve výrobě včetně  přechodu na výrobu nových modelů aut zbrzdily růst českého vývozu ve druhé polovině roku 2016</a:t>
            </a:r>
          </a:p>
          <a:p>
            <a:pPr marL="285750" indent="-285750">
              <a:buFont typeface="Symbol"/>
              <a:buChar char="Þ"/>
            </a:pPr>
            <a:r>
              <a:rPr lang="cs-CZ" sz="1400" dirty="0" smtClean="0"/>
              <a:t>Rok 2016:  obchodní bilance (národní metodika) </a:t>
            </a:r>
            <a:r>
              <a:rPr lang="cs-CZ" sz="1400" b="1" dirty="0" smtClean="0"/>
              <a:t>překoná rekord z roku 2014 </a:t>
            </a:r>
            <a:r>
              <a:rPr lang="cs-CZ" sz="1400" dirty="0" smtClean="0"/>
              <a:t>(146 miliard korun; 3,3 % HDP) a přiblíží se k hranici 190 miliard korun (4 % HDP)</a:t>
            </a:r>
          </a:p>
          <a:p>
            <a:pPr marL="285750" indent="-285750">
              <a:buFont typeface="Symbol"/>
              <a:buChar char="Þ"/>
            </a:pPr>
            <a:r>
              <a:rPr lang="cs-CZ" sz="1400" b="1" dirty="0" smtClean="0"/>
              <a:t>Index Exportu: český vývoz v 1Q 2017 poroste nejrychlejším </a:t>
            </a:r>
            <a:r>
              <a:rPr lang="cs-CZ" sz="1400" b="1" dirty="0"/>
              <a:t>tempem za poslední </a:t>
            </a:r>
            <a:r>
              <a:rPr lang="cs-CZ" sz="1400" b="1" dirty="0" smtClean="0"/>
              <a:t>2 roky v průměru nad  8 % meziročně</a:t>
            </a:r>
            <a:endParaRPr lang="cs-CZ" sz="1400" b="1" dirty="0"/>
          </a:p>
          <a:p>
            <a:pPr marL="285750" indent="-285750">
              <a:buFont typeface="Symbol"/>
              <a:buChar char="Þ"/>
            </a:pPr>
            <a:r>
              <a:rPr lang="cs-CZ" sz="1400" dirty="0" smtClean="0"/>
              <a:t>Měsíční </a:t>
            </a:r>
            <a:r>
              <a:rPr lang="cs-CZ" sz="1400" dirty="0"/>
              <a:t>hodnota vývozu </a:t>
            </a:r>
            <a:r>
              <a:rPr lang="cs-CZ" sz="1400" dirty="0" smtClean="0"/>
              <a:t>(národní metodika) se opakovaně přehoupne </a:t>
            </a:r>
            <a:r>
              <a:rPr lang="cs-CZ" sz="1400" dirty="0"/>
              <a:t>přes hranici 300 miliard </a:t>
            </a:r>
            <a:r>
              <a:rPr lang="cs-CZ" sz="1400" dirty="0" smtClean="0"/>
              <a:t>korun</a:t>
            </a:r>
            <a:endParaRPr lang="cs-CZ" sz="1400" dirty="0"/>
          </a:p>
          <a:p>
            <a:endParaRPr lang="cs-CZ" sz="1200" dirty="0" smtClean="0"/>
          </a:p>
          <a:p>
            <a:pPr marL="285750" indent="-285750">
              <a:buFont typeface="Wingdings"/>
              <a:buChar char="J"/>
            </a:pPr>
            <a:r>
              <a:rPr lang="cs-CZ" sz="1400" dirty="0" smtClean="0">
                <a:sym typeface="Wingdings" panose="05000000000000000000" pitchFamily="2" charset="2"/>
              </a:rPr>
              <a:t>Oživení evropských ekonomik ke konci 2016, příznivé vyhlídky na 1Q 2017 (viz IFO, PMI)</a:t>
            </a:r>
          </a:p>
          <a:p>
            <a:pPr marL="285750" indent="-285750">
              <a:buFont typeface="Wingdings"/>
              <a:buChar char="J"/>
            </a:pPr>
            <a:r>
              <a:rPr lang="cs-CZ" sz="1400" dirty="0" smtClean="0">
                <a:sym typeface="Wingdings" panose="05000000000000000000" pitchFamily="2" charset="2"/>
              </a:rPr>
              <a:t>Růst zakázek v Německu</a:t>
            </a:r>
            <a:r>
              <a:rPr lang="en-US" sz="1400" dirty="0" smtClean="0">
                <a:sym typeface="Wingdings" panose="05000000000000000000" pitchFamily="2" charset="2"/>
              </a:rPr>
              <a:t> &amp; </a:t>
            </a:r>
            <a:r>
              <a:rPr lang="cs-CZ" sz="1400" dirty="0" err="1" smtClean="0">
                <a:sym typeface="Wingdings" panose="05000000000000000000" pitchFamily="2" charset="2"/>
              </a:rPr>
              <a:t>Trumponomika</a:t>
            </a:r>
            <a:endParaRPr lang="cs-CZ" sz="1400" dirty="0" smtClean="0"/>
          </a:p>
          <a:p>
            <a:pPr marL="285750" indent="-285750">
              <a:buFont typeface="Wingdings"/>
              <a:buChar char="J"/>
            </a:pPr>
            <a:r>
              <a:rPr lang="cs-CZ" sz="1400" dirty="0" smtClean="0">
                <a:sym typeface="Wingdings" panose="05000000000000000000" pitchFamily="2" charset="2"/>
              </a:rPr>
              <a:t>Stabilní koruna – opora českého </a:t>
            </a:r>
            <a:r>
              <a:rPr lang="cs-CZ" sz="1400" dirty="0" smtClean="0">
                <a:sym typeface="Wingdings" panose="05000000000000000000" pitchFamily="2" charset="2"/>
              </a:rPr>
              <a:t>exportu</a:t>
            </a:r>
          </a:p>
          <a:p>
            <a:r>
              <a:rPr lang="en-US" sz="1400" dirty="0" smtClean="0">
                <a:sym typeface="Wingdings" panose="05000000000000000000" pitchFamily="2" charset="2"/>
              </a:rPr>
              <a:t>  </a:t>
            </a:r>
            <a:r>
              <a:rPr lang="cs-CZ" sz="1400" dirty="0" smtClean="0">
                <a:sym typeface="Wingdings" panose="05000000000000000000" pitchFamily="2" charset="2"/>
              </a:rPr>
              <a:t> Trh práce – </a:t>
            </a:r>
            <a:r>
              <a:rPr lang="en-US" sz="1400" dirty="0" err="1" smtClean="0">
                <a:sym typeface="Wingdings" panose="05000000000000000000" pitchFamily="2" charset="2"/>
              </a:rPr>
              <a:t>brzda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ym typeface="Wingdings" panose="05000000000000000000" pitchFamily="2" charset="2"/>
              </a:rPr>
              <a:t>drav</a:t>
            </a:r>
            <a:r>
              <a:rPr lang="cs-CZ" sz="1400" dirty="0" err="1" smtClean="0">
                <a:sym typeface="Wingdings" panose="05000000000000000000" pitchFamily="2" charset="2"/>
              </a:rPr>
              <a:t>ější</a:t>
            </a:r>
            <a:r>
              <a:rPr lang="cs-CZ" sz="1400" dirty="0" smtClean="0">
                <a:sym typeface="Wingdings" panose="05000000000000000000" pitchFamily="2" charset="2"/>
              </a:rPr>
              <a:t> expanze vývozu</a:t>
            </a:r>
            <a:endParaRPr lang="cs-CZ" sz="1400" dirty="0" smtClean="0">
              <a:sym typeface="Wingdings" panose="05000000000000000000" pitchFamily="2" charset="2"/>
            </a:endParaRPr>
          </a:p>
          <a:p>
            <a:r>
              <a:rPr lang="cs-CZ" sz="1600" dirty="0" smtClean="0">
                <a:sym typeface="Wingdings" panose="05000000000000000000" pitchFamily="2" charset="2"/>
              </a:rPr>
              <a:t> </a:t>
            </a:r>
            <a:endParaRPr lang="en-GB" sz="1600" dirty="0"/>
          </a:p>
        </p:txBody>
      </p:sp>
      <p:sp>
        <p:nvSpPr>
          <p:cNvPr id="4" name="Oval 3"/>
          <p:cNvSpPr/>
          <p:nvPr/>
        </p:nvSpPr>
        <p:spPr>
          <a:xfrm>
            <a:off x="9357261" y="4514849"/>
            <a:ext cx="895351" cy="771525"/>
          </a:xfrm>
          <a:prstGeom prst="ellips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328682" y="6519862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200" dirty="0"/>
              <a:t>Zdroj: </a:t>
            </a:r>
            <a:r>
              <a:rPr lang="cs-CZ" sz="1200" dirty="0" smtClean="0"/>
              <a:t>Výpočet </a:t>
            </a:r>
            <a:r>
              <a:rPr lang="cs-CZ" sz="1200" dirty="0" err="1"/>
              <a:t>Raiffeisenbank</a:t>
            </a:r>
            <a:r>
              <a:rPr lang="cs-CZ" sz="1200" dirty="0"/>
              <a:t> ve spolupráci s Asociací Exportérů, Data k 4. 1. 2017</a:t>
            </a:r>
            <a:r>
              <a:rPr lang="cs-CZ" sz="1200" dirty="0" smtClean="0"/>
              <a:t>.</a:t>
            </a:r>
            <a:endParaRPr lang="en-US" sz="1200" dirty="0" smtClean="0"/>
          </a:p>
          <a:p>
            <a:r>
              <a:rPr lang="en-US" sz="1200" dirty="0" err="1" smtClean="0"/>
              <a:t>Pozn</a:t>
            </a:r>
            <a:r>
              <a:rPr lang="en-US" sz="1200" dirty="0" smtClean="0"/>
              <a:t>.</a:t>
            </a:r>
            <a:r>
              <a:rPr lang="cs-CZ" sz="1200" dirty="0" smtClean="0"/>
              <a:t>: Data do listopadu 2016 skutečný vývoj exportu dle národní metodiky, od prosince 2016 do března 2017 Index Exportu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441327" y="2322515"/>
            <a:ext cx="9813928" cy="9144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747" y="21752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747" y="2779715"/>
            <a:ext cx="99091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400" dirty="0"/>
              <a:t>Pozn.: hodnota pod 50 značí zhoršení, hodnota nad 50 zlepšení, úroveň 50 bodů signalizuje stabilitu</a:t>
            </a:r>
            <a:r>
              <a:rPr lang="cs-CZ" sz="16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747" y="3743325"/>
            <a:ext cx="2250954" cy="268605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6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7977184" y="3118269"/>
            <a:ext cx="2627313" cy="2053805"/>
          </a:xfrm>
          <a:prstGeom prst="verticalScroll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Box 14"/>
          <p:cNvSpPr txBox="1"/>
          <p:nvPr/>
        </p:nvSpPr>
        <p:spPr>
          <a:xfrm>
            <a:off x="8229593" y="3268325"/>
            <a:ext cx="2219332" cy="1612692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1350" i="1" dirty="0" smtClean="0">
                <a:latin typeface="Century Gothic" pitchFamily="34" charset="0"/>
              </a:rPr>
              <a:t>+</a:t>
            </a:r>
            <a:r>
              <a:rPr lang="cs-CZ" sz="1350" i="1" dirty="0" smtClean="0">
                <a:latin typeface="Century Gothic" pitchFamily="34" charset="0"/>
              </a:rPr>
              <a:t>/- V očekávání, co přinese </a:t>
            </a:r>
            <a:r>
              <a:rPr lang="cs-CZ" sz="1350" i="1" dirty="0" err="1" smtClean="0">
                <a:latin typeface="Century Gothic" pitchFamily="34" charset="0"/>
              </a:rPr>
              <a:t>Trumponomika</a:t>
            </a:r>
            <a:r>
              <a:rPr lang="cs-CZ" sz="1350" i="1" dirty="0" smtClean="0">
                <a:latin typeface="Century Gothic" pitchFamily="34" charset="0"/>
              </a:rPr>
              <a:t>, vývoj v Evropě</a:t>
            </a:r>
          </a:p>
          <a:p>
            <a:pPr>
              <a:spcBef>
                <a:spcPts val="1000"/>
              </a:spcBef>
            </a:pPr>
            <a:r>
              <a:rPr lang="cs-CZ" sz="1350" i="1" dirty="0" smtClean="0">
                <a:latin typeface="Century Gothic" pitchFamily="34" charset="0"/>
              </a:rPr>
              <a:t>- Sezónní vlivy</a:t>
            </a:r>
            <a:endParaRPr lang="cs-CZ" sz="1350" i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350" i="1" dirty="0" smtClean="0">
                <a:latin typeface="Century Gothic" pitchFamily="34" charset="0"/>
              </a:rPr>
              <a:t>- </a:t>
            </a:r>
            <a:r>
              <a:rPr lang="cs-CZ" sz="1350" i="1" dirty="0" smtClean="0">
                <a:latin typeface="Century Gothic" pitchFamily="34" charset="0"/>
              </a:rPr>
              <a:t>Chybí zaměstnanci (kvalifikovaní i nekvalifikovaní)</a:t>
            </a:r>
            <a:endParaRPr lang="cs-CZ" sz="1350" i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sp>
        <p:nvSpPr>
          <p:cNvPr id="16" name="Vertical Scroll 15"/>
          <p:cNvSpPr/>
          <p:nvPr/>
        </p:nvSpPr>
        <p:spPr>
          <a:xfrm>
            <a:off x="7910512" y="5295900"/>
            <a:ext cx="2782888" cy="1733550"/>
          </a:xfrm>
          <a:prstGeom prst="verticalScroll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TextBox 16"/>
          <p:cNvSpPr txBox="1"/>
          <p:nvPr/>
        </p:nvSpPr>
        <p:spPr>
          <a:xfrm>
            <a:off x="8093067" y="5404757"/>
            <a:ext cx="2511430" cy="1583871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1400" i="1" dirty="0" smtClean="0">
                <a:latin typeface="Century Gothic" pitchFamily="34" charset="0"/>
              </a:rPr>
              <a:t>+</a:t>
            </a:r>
            <a:r>
              <a:rPr lang="cs-CZ" sz="1400" i="1" dirty="0" smtClean="0">
                <a:latin typeface="Century Gothic" pitchFamily="34" charset="0"/>
              </a:rPr>
              <a:t> </a:t>
            </a:r>
            <a:r>
              <a:rPr lang="cs-CZ" sz="1350" i="1" dirty="0" smtClean="0">
                <a:latin typeface="Century Gothic" pitchFamily="34" charset="0"/>
              </a:rPr>
              <a:t>Rozjezd dlouhodobějších kontraktů</a:t>
            </a:r>
            <a:endParaRPr lang="cs-CZ" sz="1350" i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350" i="1" dirty="0" smtClean="0">
                <a:latin typeface="Century Gothic" pitchFamily="34" charset="0"/>
              </a:rPr>
              <a:t>+ </a:t>
            </a:r>
            <a:r>
              <a:rPr lang="cs-CZ" sz="1350" i="1" dirty="0" smtClean="0">
                <a:latin typeface="Century Gothic" pitchFamily="34" charset="0"/>
              </a:rPr>
              <a:t>Důvěra v pozitivní  vývoj ekonomiky USA</a:t>
            </a:r>
            <a:endParaRPr lang="cs-CZ" sz="1350" i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350" i="1" dirty="0" smtClean="0">
                <a:latin typeface="Century Gothic" pitchFamily="34" charset="0"/>
              </a:rPr>
              <a:t>- </a:t>
            </a:r>
            <a:r>
              <a:rPr lang="cs-CZ" sz="1350" i="1" dirty="0" smtClean="0">
                <a:latin typeface="Century Gothic" pitchFamily="34" charset="0"/>
              </a:rPr>
              <a:t>Akutní nedostatek zaměstnanců v ČR</a:t>
            </a:r>
            <a:endParaRPr lang="cs-CZ" sz="1350" i="1" dirty="0" smtClean="0">
              <a:latin typeface="Century Gothic" pitchFamily="34" charset="0"/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19364"/>
              </p:ext>
            </p:extLst>
          </p:nvPr>
        </p:nvGraphicFramePr>
        <p:xfrm>
          <a:off x="3062291" y="5417004"/>
          <a:ext cx="4572000" cy="171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58826"/>
              </p:ext>
            </p:extLst>
          </p:nvPr>
        </p:nvGraphicFramePr>
        <p:xfrm>
          <a:off x="3062291" y="3280782"/>
          <a:ext cx="4572000" cy="171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>
              <a:spcBef>
                <a:spcPts val="1000"/>
              </a:spcBef>
            </a:pPr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 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</a:t>
            </a:r>
            <a:r>
              <a:rPr lang="cs-CZ" sz="1400" u="sng" dirty="0">
                <a:hlinkClick r:id="rId2"/>
              </a:rPr>
              <a:t>https://investice.rb.cz/fileadmin/files/disclaimer_RBroker.pdf</a:t>
            </a:r>
            <a:r>
              <a:rPr lang="cs-CZ" sz="1400" dirty="0"/>
              <a:t> .Dohledovým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</a:t>
            </a:r>
            <a:r>
              <a:rPr lang="cs-CZ" sz="1400" dirty="0" smtClean="0"/>
              <a:t>1.</a:t>
            </a:r>
            <a:endParaRPr lang="cs-CZ" sz="1400" dirty="0" smtClean="0"/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</a:t>
            </a:r>
            <a:r>
              <a:rPr lang="cs-CZ" sz="1400" dirty="0">
                <a:latin typeface="Century Gothic" pitchFamily="34" charset="0"/>
              </a:rPr>
              <a:t>4</a:t>
            </a:r>
            <a:r>
              <a:rPr lang="cs-CZ" sz="1400" dirty="0" smtClean="0">
                <a:latin typeface="Century Gothic" pitchFamily="34" charset="0"/>
              </a:rPr>
              <a:t>. </a:t>
            </a:r>
            <a:r>
              <a:rPr lang="cs-CZ" sz="1400" dirty="0" smtClean="0">
                <a:latin typeface="Century Gothic" pitchFamily="34" charset="0"/>
              </a:rPr>
              <a:t>ledna</a:t>
            </a:r>
            <a:r>
              <a:rPr lang="cs-CZ" sz="1400" dirty="0" smtClean="0">
                <a:latin typeface="Century Gothic" pitchFamily="34" charset="0"/>
              </a:rPr>
              <a:t> 2017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</a:t>
            </a:r>
            <a:r>
              <a:rPr lang="cs-CZ" sz="1400" dirty="0" err="1" smtClean="0">
                <a:latin typeface="Century Gothic" pitchFamily="34" charset="0"/>
              </a:rPr>
              <a:t>Raiffeisenbank</a:t>
            </a:r>
            <a:r>
              <a:rPr lang="cs-CZ" sz="1400" dirty="0" smtClean="0">
                <a:latin typeface="Century Gothic" pitchFamily="34" charset="0"/>
              </a:rPr>
              <a:t>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5" y="5935339"/>
            <a:ext cx="876300" cy="108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623022-32C5-45FE-9C38-B3E16CC9AD8A}">
  <ds:schemaRefs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8a242853-43d6-460e-83d1-ae32e22d03ab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3490</TotalTime>
  <Words>641</Words>
  <Application>Microsoft Office PowerPoint</Application>
  <PresentationFormat>Custom</PresentationFormat>
  <Paragraphs>45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Presentace IE žlutá</vt:lpstr>
      <vt:lpstr>think-cell Slide</vt:lpstr>
      <vt:lpstr>PowerPoint Presentation</vt:lpstr>
      <vt:lpstr>Český vývoz v 1Q 2017</vt:lpstr>
      <vt:lpstr>Čtvrtletní průzkum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Helena HORSKA2</cp:lastModifiedBy>
  <cp:revision>106</cp:revision>
  <cp:lastPrinted>2017-01-09T16:42:59Z</cp:lastPrinted>
  <dcterms:created xsi:type="dcterms:W3CDTF">2016-04-01T12:44:41Z</dcterms:created>
  <dcterms:modified xsi:type="dcterms:W3CDTF">2017-01-09T16:43:08Z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