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6" r:id="rId5"/>
    <p:sldId id="268" r:id="rId6"/>
    <p:sldId id="270" r:id="rId7"/>
    <p:sldId id="274" r:id="rId8"/>
    <p:sldId id="275" r:id="rId9"/>
    <p:sldId id="271" r:id="rId10"/>
  </p:sldIdLst>
  <p:sldSz cx="10693400" cy="7561263"/>
  <p:notesSz cx="6797675" cy="9928225"/>
  <p:custDataLst>
    <p:tags r:id="rId13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4"/>
            <p14:sldId id="275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092" y="60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listopad_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Exportni_index_2021-Q1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cs-CZ"/>
              <a:t>Index Exportu</a:t>
            </a:r>
            <a:r>
              <a:rPr lang="en-GB"/>
              <a:t> -</a:t>
            </a:r>
            <a:r>
              <a:rPr lang="cs-CZ"/>
              <a:t> těžký závěr roku</a:t>
            </a:r>
            <a:r>
              <a:rPr lang="en-GB"/>
              <a:t> </a:t>
            </a:r>
            <a:r>
              <a:rPr lang="cs-CZ"/>
              <a:t> </a:t>
            </a:r>
          </a:p>
        </c:rich>
      </c:tx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9.2496597647516277E-2"/>
          <c:y val="0.11111388519365434"/>
          <c:w val="0.86292373175575277"/>
          <c:h val="0.5843693839313957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1)'!$A$3:$A$188</c:f>
              <c:numCache>
                <c:formatCode>m/d/yyyy</c:formatCode>
                <c:ptCount val="186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  <c:pt idx="182">
                  <c:v>44501</c:v>
                </c:pt>
                <c:pt idx="183">
                  <c:v>44531</c:v>
                </c:pt>
                <c:pt idx="184">
                  <c:v>44562</c:v>
                </c:pt>
                <c:pt idx="185">
                  <c:v>44593</c:v>
                </c:pt>
              </c:numCache>
            </c:numRef>
          </c:cat>
          <c:val>
            <c:numRef>
              <c:f>'Původní model (M 1)'!$B$3:$B$183</c:f>
              <c:numCache>
                <c:formatCode>0.00</c:formatCode>
                <c:ptCount val="181"/>
                <c:pt idx="0">
                  <c:v>5.783492190346351</c:v>
                </c:pt>
                <c:pt idx="1">
                  <c:v>17.114010328219464</c:v>
                </c:pt>
                <c:pt idx="2">
                  <c:v>11.732535060742876</c:v>
                </c:pt>
                <c:pt idx="3">
                  <c:v>7.6102860250417681</c:v>
                </c:pt>
                <c:pt idx="4">
                  <c:v>12.70290450703695</c:v>
                </c:pt>
                <c:pt idx="5">
                  <c:v>14.282550369545399</c:v>
                </c:pt>
                <c:pt idx="6">
                  <c:v>10.630046341436694</c:v>
                </c:pt>
                <c:pt idx="7">
                  <c:v>16.263946365454519</c:v>
                </c:pt>
                <c:pt idx="8">
                  <c:v>8.8534034059325926</c:v>
                </c:pt>
                <c:pt idx="9">
                  <c:v>10.128758239243641</c:v>
                </c:pt>
                <c:pt idx="10">
                  <c:v>17.789874453289698</c:v>
                </c:pt>
                <c:pt idx="11">
                  <c:v>10.522563276745878</c:v>
                </c:pt>
                <c:pt idx="12">
                  <c:v>6.8060616834059173</c:v>
                </c:pt>
                <c:pt idx="13">
                  <c:v>11.719991091975345</c:v>
                </c:pt>
                <c:pt idx="14">
                  <c:v>7.2904110524954602</c:v>
                </c:pt>
                <c:pt idx="15">
                  <c:v>2.9148643038918953</c:v>
                </c:pt>
                <c:pt idx="16">
                  <c:v>9.1026511819528153</c:v>
                </c:pt>
                <c:pt idx="17">
                  <c:v>10.124970238589604</c:v>
                </c:pt>
                <c:pt idx="18">
                  <c:v>-4.734507139886313</c:v>
                </c:pt>
                <c:pt idx="19">
                  <c:v>13.003754151745618</c:v>
                </c:pt>
                <c:pt idx="20">
                  <c:v>0.54005539823283044</c:v>
                </c:pt>
                <c:pt idx="21">
                  <c:v>2.3104484570826145</c:v>
                </c:pt>
                <c:pt idx="22">
                  <c:v>1.3228332994967174</c:v>
                </c:pt>
                <c:pt idx="23">
                  <c:v>-8.4474301794036144</c:v>
                </c:pt>
                <c:pt idx="24">
                  <c:v>4.7933093390475801</c:v>
                </c:pt>
                <c:pt idx="25">
                  <c:v>-11.684319171461855</c:v>
                </c:pt>
                <c:pt idx="26">
                  <c:v>-17.272983643542016</c:v>
                </c:pt>
                <c:pt idx="27">
                  <c:v>-12.379137388783013</c:v>
                </c:pt>
                <c:pt idx="28">
                  <c:v>-22.060234323971262</c:v>
                </c:pt>
                <c:pt idx="29">
                  <c:v>-18.748648743771657</c:v>
                </c:pt>
                <c:pt idx="30">
                  <c:v>-5.0384091641459072</c:v>
                </c:pt>
                <c:pt idx="31">
                  <c:v>-21.065480777976177</c:v>
                </c:pt>
                <c:pt idx="32">
                  <c:v>-18.766545588869054</c:v>
                </c:pt>
                <c:pt idx="33">
                  <c:v>-13.53724985139687</c:v>
                </c:pt>
                <c:pt idx="34">
                  <c:v>-14.968626417084108</c:v>
                </c:pt>
                <c:pt idx="35">
                  <c:v>-6.5638894963189749</c:v>
                </c:pt>
                <c:pt idx="36">
                  <c:v>-9.6836473367612363</c:v>
                </c:pt>
                <c:pt idx="37">
                  <c:v>-4.8241962180869731</c:v>
                </c:pt>
                <c:pt idx="38">
                  <c:v>4.3765841750193824</c:v>
                </c:pt>
                <c:pt idx="39">
                  <c:v>8.0027487557210222</c:v>
                </c:pt>
                <c:pt idx="40">
                  <c:v>6.4954791569822534</c:v>
                </c:pt>
                <c:pt idx="41">
                  <c:v>6.7419554455445452</c:v>
                </c:pt>
                <c:pt idx="42">
                  <c:v>10.693018368106477</c:v>
                </c:pt>
                <c:pt idx="43">
                  <c:v>14.476485035931951</c:v>
                </c:pt>
                <c:pt idx="44">
                  <c:v>22.725578986591888</c:v>
                </c:pt>
                <c:pt idx="45">
                  <c:v>18.497172746074209</c:v>
                </c:pt>
                <c:pt idx="46">
                  <c:v>13.31497811015614</c:v>
                </c:pt>
                <c:pt idx="47">
                  <c:v>20.050447920323489</c:v>
                </c:pt>
                <c:pt idx="48">
                  <c:v>17.978491314645574</c:v>
                </c:pt>
                <c:pt idx="49">
                  <c:v>12.608562755596786</c:v>
                </c:pt>
                <c:pt idx="50">
                  <c:v>17.100986635903425</c:v>
                </c:pt>
                <c:pt idx="51">
                  <c:v>17.032882178884478</c:v>
                </c:pt>
                <c:pt idx="52">
                  <c:v>23.882624893949277</c:v>
                </c:pt>
                <c:pt idx="53">
                  <c:v>15.173773152845005</c:v>
                </c:pt>
                <c:pt idx="54">
                  <c:v>15.3927167544315</c:v>
                </c:pt>
                <c:pt idx="55">
                  <c:v>9.3014631872265099</c:v>
                </c:pt>
                <c:pt idx="56">
                  <c:v>14.042815973651713</c:v>
                </c:pt>
                <c:pt idx="57">
                  <c:v>6.6631856815478674</c:v>
                </c:pt>
                <c:pt idx="58">
                  <c:v>7.2170477305810721</c:v>
                </c:pt>
                <c:pt idx="59">
                  <c:v>6.8784386778148354</c:v>
                </c:pt>
                <c:pt idx="60">
                  <c:v>6.8359347707614315</c:v>
                </c:pt>
                <c:pt idx="61">
                  <c:v>7.3110348797484015</c:v>
                </c:pt>
                <c:pt idx="62">
                  <c:v>6.2757252553969689</c:v>
                </c:pt>
                <c:pt idx="63">
                  <c:v>5.9016964540204997</c:v>
                </c:pt>
                <c:pt idx="64">
                  <c:v>10.779385126919937</c:v>
                </c:pt>
                <c:pt idx="65">
                  <c:v>15.307370551017009</c:v>
                </c:pt>
                <c:pt idx="66">
                  <c:v>7.0782771150418311</c:v>
                </c:pt>
                <c:pt idx="67">
                  <c:v>8.8424032104844841</c:v>
                </c:pt>
                <c:pt idx="68">
                  <c:v>4.0995812425544287</c:v>
                </c:pt>
                <c:pt idx="69">
                  <c:v>6.3910796845254358</c:v>
                </c:pt>
                <c:pt idx="70">
                  <c:v>10.772654423699235</c:v>
                </c:pt>
                <c:pt idx="71">
                  <c:v>7.1212873544582056</c:v>
                </c:pt>
                <c:pt idx="72">
                  <c:v>-0.54585486015739093</c:v>
                </c:pt>
                <c:pt idx="73">
                  <c:v>8.318832615929427</c:v>
                </c:pt>
                <c:pt idx="74">
                  <c:v>2.8770126813741248</c:v>
                </c:pt>
                <c:pt idx="75">
                  <c:v>-7.4558277469035765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2.1589002972448812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-3.9902090687489289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4.7072015775148524</c:v>
                </c:pt>
                <c:pt idx="137">
                  <c:v>-0.30113293369460337</c:v>
                </c:pt>
                <c:pt idx="138">
                  <c:v>-7.2963678390110864</c:v>
                </c:pt>
                <c:pt idx="139">
                  <c:v>5.5850680429016197</c:v>
                </c:pt>
                <c:pt idx="140">
                  <c:v>-2.0962844242785383</c:v>
                </c:pt>
                <c:pt idx="141">
                  <c:v>1.1652028493374544</c:v>
                </c:pt>
                <c:pt idx="142">
                  <c:v>10.76956887722309</c:v>
                </c:pt>
                <c:pt idx="143">
                  <c:v>3.578772826669363</c:v>
                </c:pt>
                <c:pt idx="144">
                  <c:v>1.3901442080697102</c:v>
                </c:pt>
                <c:pt idx="145">
                  <c:v>9.8033880286280137</c:v>
                </c:pt>
                <c:pt idx="146">
                  <c:v>9.4676105569331028</c:v>
                </c:pt>
                <c:pt idx="147">
                  <c:v>0.6720221540518212</c:v>
                </c:pt>
                <c:pt idx="148">
                  <c:v>0.96715261913682404</c:v>
                </c:pt>
                <c:pt idx="149">
                  <c:v>5.2829272070575195</c:v>
                </c:pt>
                <c:pt idx="150">
                  <c:v>4.9403540667099843</c:v>
                </c:pt>
                <c:pt idx="151">
                  <c:v>7.4618816325276782</c:v>
                </c:pt>
                <c:pt idx="152">
                  <c:v>7.6208577695907831</c:v>
                </c:pt>
                <c:pt idx="153">
                  <c:v>-4.5370945811657908</c:v>
                </c:pt>
                <c:pt idx="154">
                  <c:v>9.1025818599723696</c:v>
                </c:pt>
                <c:pt idx="155">
                  <c:v>-3.3299894790927542</c:v>
                </c:pt>
                <c:pt idx="156">
                  <c:v>8.794962712631138</c:v>
                </c:pt>
                <c:pt idx="157">
                  <c:v>-1.8381272367867463</c:v>
                </c:pt>
                <c:pt idx="158">
                  <c:v>-5.8735378115660986</c:v>
                </c:pt>
                <c:pt idx="159">
                  <c:v>-1.2651173820251382</c:v>
                </c:pt>
                <c:pt idx="160">
                  <c:v>-1.0964653032273342</c:v>
                </c:pt>
                <c:pt idx="161">
                  <c:v>-1.4334292965262674</c:v>
                </c:pt>
                <c:pt idx="162">
                  <c:v>-12.821857976831719</c:v>
                </c:pt>
                <c:pt idx="163">
                  <c:v>-39.22307276943112</c:v>
                </c:pt>
                <c:pt idx="164">
                  <c:v>-29.854117903217027</c:v>
                </c:pt>
                <c:pt idx="165">
                  <c:v>-0.88498207233852488</c:v>
                </c:pt>
                <c:pt idx="166">
                  <c:v>-1.3402001722428336</c:v>
                </c:pt>
                <c:pt idx="167">
                  <c:v>-7.2477130563690988</c:v>
                </c:pt>
                <c:pt idx="168">
                  <c:v>1.3427948599573858</c:v>
                </c:pt>
                <c:pt idx="169">
                  <c:v>5.1961051961052052</c:v>
                </c:pt>
                <c:pt idx="170">
                  <c:v>7.7874323364440112</c:v>
                </c:pt>
                <c:pt idx="171">
                  <c:v>16.926254608336432</c:v>
                </c:pt>
                <c:pt idx="172">
                  <c:v>-1.0322559224396954</c:v>
                </c:pt>
                <c:pt idx="173">
                  <c:v>4.5683987706336193</c:v>
                </c:pt>
                <c:pt idx="174">
                  <c:v>30.738496417375739</c:v>
                </c:pt>
                <c:pt idx="175">
                  <c:v>80.775984614098164</c:v>
                </c:pt>
                <c:pt idx="176">
                  <c:v>42.352246321516482</c:v>
                </c:pt>
                <c:pt idx="177">
                  <c:v>14.145442057567337</c:v>
                </c:pt>
                <c:pt idx="178">
                  <c:v>5.1467084922950601</c:v>
                </c:pt>
                <c:pt idx="179">
                  <c:v>8.9913263814443098</c:v>
                </c:pt>
                <c:pt idx="180">
                  <c:v>-2.8421792555004766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7A-431D-8E0D-6789C853ABD0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1)'!$A$3:$A$188</c:f>
              <c:numCache>
                <c:formatCode>m/d/yyyy</c:formatCode>
                <c:ptCount val="186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  <c:pt idx="182">
                  <c:v>44501</c:v>
                </c:pt>
                <c:pt idx="183">
                  <c:v>44531</c:v>
                </c:pt>
                <c:pt idx="184">
                  <c:v>44562</c:v>
                </c:pt>
                <c:pt idx="185">
                  <c:v>44593</c:v>
                </c:pt>
              </c:numCache>
            </c:numRef>
          </c:cat>
          <c:val>
            <c:numRef>
              <c:f>'Původní model (M 1)'!$C$3:$C$188</c:f>
              <c:numCache>
                <c:formatCode>General</c:formatCode>
                <c:ptCount val="186"/>
                <c:pt idx="180" formatCode="0.00">
                  <c:v>-2.8421792555004766</c:v>
                </c:pt>
                <c:pt idx="181" formatCode="0.00">
                  <c:v>2.7237094233770498</c:v>
                </c:pt>
                <c:pt idx="182" formatCode="0.00">
                  <c:v>2.8425464948512298</c:v>
                </c:pt>
                <c:pt idx="183" formatCode="0.00">
                  <c:v>-2.0345395647325599</c:v>
                </c:pt>
                <c:pt idx="184" formatCode="0.00">
                  <c:v>0.26725680139212438</c:v>
                </c:pt>
                <c:pt idx="185" formatCode="0.00">
                  <c:v>3.353232745725335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7A-431D-8E0D-6789C853ABD0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1)'!$A$3:$A$188</c:f>
              <c:numCache>
                <c:formatCode>m/d/yyyy</c:formatCode>
                <c:ptCount val="186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  <c:pt idx="182">
                  <c:v>44501</c:v>
                </c:pt>
                <c:pt idx="183">
                  <c:v>44531</c:v>
                </c:pt>
                <c:pt idx="184">
                  <c:v>44562</c:v>
                </c:pt>
                <c:pt idx="185">
                  <c:v>44593</c:v>
                </c:pt>
              </c:numCache>
            </c:numRef>
          </c:cat>
          <c:val>
            <c:numRef>
              <c:f>'Model s trhem prác a IFO (M 3a)'!$C$3:$C$188</c:f>
              <c:numCache>
                <c:formatCode>General</c:formatCode>
                <c:ptCount val="186"/>
                <c:pt idx="180" formatCode="0.00">
                  <c:v>-2.8421792555004766</c:v>
                </c:pt>
                <c:pt idx="181" formatCode="0.00">
                  <c:v>3.4482071355379098</c:v>
                </c:pt>
                <c:pt idx="182" formatCode="0.00">
                  <c:v>-0.17939699911611001</c:v>
                </c:pt>
                <c:pt idx="183" formatCode="0.00">
                  <c:v>-5.3367008605182997</c:v>
                </c:pt>
                <c:pt idx="184" formatCode="0.00">
                  <c:v>-3.7389873492800323</c:v>
                </c:pt>
                <c:pt idx="185" formatCode="0.00">
                  <c:v>3.1253077072468853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7A-431D-8E0D-6789C853A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1)'!$A$3:$A$188</c15:sqref>
                        </c15:formulaRef>
                      </c:ext>
                    </c:extLst>
                    <c:numCache>
                      <c:formatCode>m/d/yyyy</c:formatCode>
                      <c:ptCount val="186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  <c:pt idx="154">
                        <c:v>43647</c:v>
                      </c:pt>
                      <c:pt idx="155">
                        <c:v>43678</c:v>
                      </c:pt>
                      <c:pt idx="156">
                        <c:v>43709</c:v>
                      </c:pt>
                      <c:pt idx="157">
                        <c:v>43739</c:v>
                      </c:pt>
                      <c:pt idx="158">
                        <c:v>43770</c:v>
                      </c:pt>
                      <c:pt idx="159">
                        <c:v>43800</c:v>
                      </c:pt>
                      <c:pt idx="160">
                        <c:v>43831</c:v>
                      </c:pt>
                      <c:pt idx="161">
                        <c:v>43862</c:v>
                      </c:pt>
                      <c:pt idx="162">
                        <c:v>43891</c:v>
                      </c:pt>
                      <c:pt idx="163">
                        <c:v>43922</c:v>
                      </c:pt>
                      <c:pt idx="164">
                        <c:v>43952</c:v>
                      </c:pt>
                      <c:pt idx="165">
                        <c:v>43983</c:v>
                      </c:pt>
                      <c:pt idx="166">
                        <c:v>44013</c:v>
                      </c:pt>
                      <c:pt idx="167">
                        <c:v>44044</c:v>
                      </c:pt>
                      <c:pt idx="168">
                        <c:v>44075</c:v>
                      </c:pt>
                      <c:pt idx="169">
                        <c:v>44105</c:v>
                      </c:pt>
                      <c:pt idx="170">
                        <c:v>44136</c:v>
                      </c:pt>
                      <c:pt idx="171">
                        <c:v>44166</c:v>
                      </c:pt>
                      <c:pt idx="172">
                        <c:v>44197</c:v>
                      </c:pt>
                      <c:pt idx="173">
                        <c:v>44228</c:v>
                      </c:pt>
                      <c:pt idx="174">
                        <c:v>44256</c:v>
                      </c:pt>
                      <c:pt idx="175">
                        <c:v>44287</c:v>
                      </c:pt>
                      <c:pt idx="176">
                        <c:v>44317</c:v>
                      </c:pt>
                      <c:pt idx="177">
                        <c:v>44348</c:v>
                      </c:pt>
                      <c:pt idx="178">
                        <c:v>44378</c:v>
                      </c:pt>
                      <c:pt idx="179">
                        <c:v>44409</c:v>
                      </c:pt>
                      <c:pt idx="180">
                        <c:v>44440</c:v>
                      </c:pt>
                      <c:pt idx="181">
                        <c:v>44470</c:v>
                      </c:pt>
                      <c:pt idx="182">
                        <c:v>44501</c:v>
                      </c:pt>
                      <c:pt idx="183">
                        <c:v>44531</c:v>
                      </c:pt>
                      <c:pt idx="184">
                        <c:v>44562</c:v>
                      </c:pt>
                      <c:pt idx="185">
                        <c:v>44593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8E7A-431D-8E0D-6789C853ABD0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ax val="44593"/>
          <c:min val="42036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crossAx val="55254400"/>
        <c:crosses val="autoZero"/>
        <c:auto val="1"/>
        <c:lblOffset val="100"/>
        <c:baseTimeUnit val="months"/>
        <c:majorUnit val="3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meziroční změna v %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8961817841294172E-2"/>
              <c:y val="0.1629541954748174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501609461645841E-2"/>
          <c:y val="0.85851024208566107"/>
          <c:w val="0.90025038048791295"/>
          <c:h val="0.13795927630324356"/>
        </c:manualLayout>
      </c:layout>
      <c:overlay val="0"/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08797382417078E-2"/>
          <c:y val="9.4292779517062261E-2"/>
          <c:w val="0.93888888888888888"/>
          <c:h val="0.66755800040845714"/>
        </c:manualLayout>
      </c:layout>
      <c:lineChart>
        <c:grouping val="standard"/>
        <c:varyColors val="0"/>
        <c:ser>
          <c:idx val="0"/>
          <c:order val="0"/>
          <c:tx>
            <c:strRef>
              <c:f>historie!$C$27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0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272A-4096-85B2-F2BE626ABA25}"/>
              </c:ext>
            </c:extLst>
          </c:dPt>
          <c:dLbls>
            <c:dLbl>
              <c:idx val="21"/>
              <c:layout>
                <c:manualLayout>
                  <c:x val="-8.8183421516754845E-3"/>
                  <c:y val="-9.33202357563850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2A-4096-85B2-F2BE626ABA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historie!$A$3:$A$25</c:f>
              <c:strCache>
                <c:ptCount val="2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  <c:pt idx="14">
                  <c:v>Q4/2019</c:v>
                </c:pt>
                <c:pt idx="15">
                  <c:v>Q1/2020</c:v>
                </c:pt>
                <c:pt idx="16">
                  <c:v>Q2/2020</c:v>
                </c:pt>
                <c:pt idx="17">
                  <c:v>Q3/2020</c:v>
                </c:pt>
                <c:pt idx="18">
                  <c:v>Q4/2020</c:v>
                </c:pt>
                <c:pt idx="19">
                  <c:v>Q1/2021</c:v>
                </c:pt>
                <c:pt idx="20">
                  <c:v>Q2/2021</c:v>
                </c:pt>
                <c:pt idx="21">
                  <c:v>Q3/2021</c:v>
                </c:pt>
              </c:strCache>
              <c:extLst/>
            </c:strRef>
          </c:cat>
          <c:val>
            <c:numRef>
              <c:f>historie!$E$3:$E$25</c:f>
              <c:numCache>
                <c:formatCode>0.00</c:formatCode>
                <c:ptCount val="22"/>
                <c:pt idx="0">
                  <c:v>58.473684210526315</c:v>
                </c:pt>
                <c:pt idx="1">
                  <c:v>53.770731707317069</c:v>
                </c:pt>
                <c:pt idx="2">
                  <c:v>53.513513513513516</c:v>
                </c:pt>
                <c:pt idx="3">
                  <c:v>55.416666666666664</c:v>
                </c:pt>
                <c:pt idx="4">
                  <c:v>54.833333333333336</c:v>
                </c:pt>
                <c:pt idx="5">
                  <c:v>57.22</c:v>
                </c:pt>
                <c:pt idx="6">
                  <c:v>54.019230769230766</c:v>
                </c:pt>
                <c:pt idx="7">
                  <c:v>55.727272727272727</c:v>
                </c:pt>
                <c:pt idx="8">
                  <c:v>54.026315789473685</c:v>
                </c:pt>
                <c:pt idx="9">
                  <c:v>54</c:v>
                </c:pt>
                <c:pt idx="10">
                  <c:v>49.777777777777779</c:v>
                </c:pt>
                <c:pt idx="11">
                  <c:v>52.952380952380949</c:v>
                </c:pt>
                <c:pt idx="12">
                  <c:v>49.743589743589745</c:v>
                </c:pt>
                <c:pt idx="13">
                  <c:v>49.081081081081081</c:v>
                </c:pt>
                <c:pt idx="14">
                  <c:v>50.342857142857142</c:v>
                </c:pt>
                <c:pt idx="15">
                  <c:v>40.658536585365852</c:v>
                </c:pt>
                <c:pt idx="16">
                  <c:v>49.465116279069768</c:v>
                </c:pt>
                <c:pt idx="17">
                  <c:v>53.520833333333336</c:v>
                </c:pt>
                <c:pt idx="18">
                  <c:v>49.135135135135137</c:v>
                </c:pt>
                <c:pt idx="19">
                  <c:v>58.095238095238095</c:v>
                </c:pt>
                <c:pt idx="20">
                  <c:v>58.357142857142854</c:v>
                </c:pt>
                <c:pt idx="21">
                  <c:v>55.77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3-272A-4096-85B2-F2BE626ABA25}"/>
            </c:ext>
          </c:extLst>
        </c:ser>
        <c:ser>
          <c:idx val="1"/>
          <c:order val="1"/>
          <c:tx>
            <c:strRef>
              <c:f>historie!$J$3</c:f>
              <c:strCache>
                <c:ptCount val="1"/>
                <c:pt idx="0">
                  <c:v>Současná situace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21"/>
              <c:layout>
                <c:manualLayout>
                  <c:x val="-1.1022927689594356E-2"/>
                  <c:y val="8.34970530451866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2A-4096-85B2-F2BE626ABA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historie!$A$3:$A$25</c:f>
              <c:strCache>
                <c:ptCount val="2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  <c:pt idx="12">
                  <c:v>Q2/2019</c:v>
                </c:pt>
                <c:pt idx="13">
                  <c:v>Q3/2019</c:v>
                </c:pt>
                <c:pt idx="14">
                  <c:v>Q4/2019</c:v>
                </c:pt>
                <c:pt idx="15">
                  <c:v>Q1/2020</c:v>
                </c:pt>
                <c:pt idx="16">
                  <c:v>Q2/2020</c:v>
                </c:pt>
                <c:pt idx="17">
                  <c:v>Q3/2020</c:v>
                </c:pt>
                <c:pt idx="18">
                  <c:v>Q4/2020</c:v>
                </c:pt>
                <c:pt idx="19">
                  <c:v>Q1/2021</c:v>
                </c:pt>
                <c:pt idx="20">
                  <c:v>Q2/2021</c:v>
                </c:pt>
                <c:pt idx="21">
                  <c:v>Q3/2021</c:v>
                </c:pt>
              </c:strCache>
              <c:extLst/>
            </c:strRef>
          </c:cat>
          <c:val>
            <c:numRef>
              <c:f>historie!$C$3:$C$25</c:f>
              <c:numCache>
                <c:formatCode>0.00</c:formatCode>
                <c:ptCount val="22"/>
                <c:pt idx="0">
                  <c:v>56.131578947368418</c:v>
                </c:pt>
                <c:pt idx="1">
                  <c:v>53.231707317073173</c:v>
                </c:pt>
                <c:pt idx="2">
                  <c:v>52.756756756756758</c:v>
                </c:pt>
                <c:pt idx="3">
                  <c:v>52.125</c:v>
                </c:pt>
                <c:pt idx="4">
                  <c:v>54.895833333333336</c:v>
                </c:pt>
                <c:pt idx="5">
                  <c:v>54.68</c:v>
                </c:pt>
                <c:pt idx="6">
                  <c:v>56.942307692307693</c:v>
                </c:pt>
                <c:pt idx="7">
                  <c:v>53.863636363636367</c:v>
                </c:pt>
                <c:pt idx="8">
                  <c:v>52.44736842105263</c:v>
                </c:pt>
                <c:pt idx="9">
                  <c:v>50.877551020408163</c:v>
                </c:pt>
                <c:pt idx="10">
                  <c:v>54.75</c:v>
                </c:pt>
                <c:pt idx="11">
                  <c:v>51.142857142857146</c:v>
                </c:pt>
                <c:pt idx="12">
                  <c:v>49.871794871794869</c:v>
                </c:pt>
                <c:pt idx="13">
                  <c:v>47.351351351351354</c:v>
                </c:pt>
                <c:pt idx="14">
                  <c:v>51.857142857142854</c:v>
                </c:pt>
                <c:pt idx="15">
                  <c:v>39.073170731707314</c:v>
                </c:pt>
                <c:pt idx="16">
                  <c:v>42.046511627906973</c:v>
                </c:pt>
                <c:pt idx="17">
                  <c:v>52.583333333333336</c:v>
                </c:pt>
                <c:pt idx="18">
                  <c:v>57.162162162162161</c:v>
                </c:pt>
                <c:pt idx="19">
                  <c:v>51.952380952380949</c:v>
                </c:pt>
                <c:pt idx="20">
                  <c:v>51.821428571428569</c:v>
                </c:pt>
                <c:pt idx="21">
                  <c:v>54.01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5-272A-4096-85B2-F2BE626AB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cs-CZ"/>
          </a:p>
        </c:txPr>
        <c:crossAx val="17317337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73173376"/>
        <c:scaling>
          <c:orientation val="minMax"/>
          <c:min val="35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crossAx val="173171840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7.6657699037620319E-2"/>
          <c:y val="0.85575346284479226"/>
          <c:w val="0.89875546806649165"/>
          <c:h val="0.1294249298370287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09.11.2021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6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6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09/11/2021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867" y="827252"/>
            <a:ext cx="2214372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09/11/2021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/>
              <a:t>The first level</a:t>
            </a:r>
          </a:p>
          <a:p>
            <a:pPr lvl="1"/>
            <a:r>
              <a:rPr lang="en-US" noProof="0" dirty="0"/>
              <a:t>The second level</a:t>
            </a:r>
          </a:p>
          <a:p>
            <a:pPr lvl="2"/>
            <a:r>
              <a:rPr lang="en-US" noProof="0" dirty="0"/>
              <a:t>The third level</a:t>
            </a:r>
          </a:p>
          <a:p>
            <a:pPr lvl="3"/>
            <a:r>
              <a:rPr lang="en-US" noProof="0" dirty="0"/>
              <a:t>The fourth level</a:t>
            </a:r>
          </a:p>
          <a:p>
            <a:pPr lvl="4"/>
            <a:r>
              <a:rPr lang="en-US" noProof="0" dirty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09/11/2021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064836"/>
            <a:ext cx="9928976" cy="1231106"/>
          </a:xfrm>
        </p:spPr>
        <p:txBody>
          <a:bodyPr/>
          <a:lstStyle/>
          <a:p>
            <a:r>
              <a:rPr lang="cs-CZ" sz="2800" dirty="0"/>
              <a:t>Index Exportu </a:t>
            </a:r>
            <a:r>
              <a:rPr lang="cs-CZ" sz="2800"/>
              <a:t>– </a:t>
            </a:r>
            <a:r>
              <a:rPr lang="cs-CZ" sz="2400"/>
              <a:t>navzdory všemu rekordní hranice 4 biliónů na dosah</a:t>
            </a:r>
            <a:endParaRPr lang="cs-CZ" sz="2800"/>
          </a:p>
          <a:p>
            <a:endParaRPr lang="cs-CZ" sz="28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615553"/>
          </a:xfrm>
        </p:spPr>
        <p:txBody>
          <a:bodyPr/>
          <a:lstStyle/>
          <a:p>
            <a:r>
              <a:rPr lang="cs-CZ" dirty="0"/>
              <a:t>Helena Horská, hlavní ekonomka Raiffeisenbank a.s.</a:t>
            </a:r>
          </a:p>
          <a:p>
            <a:r>
              <a:rPr lang="en-US" dirty="0"/>
              <a:t>h</a:t>
            </a:r>
            <a:r>
              <a:rPr lang="cs-CZ" dirty="0" err="1"/>
              <a:t>elena.horska</a:t>
            </a:r>
            <a:r>
              <a:rPr lang="en-US" dirty="0"/>
              <a:t>@rb.cz</a:t>
            </a:r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115" y="166801"/>
            <a:ext cx="10262657" cy="760181"/>
          </a:xfrm>
        </p:spPr>
        <p:txBody>
          <a:bodyPr/>
          <a:lstStyle/>
          <a:p>
            <a:pPr algn="ctr"/>
            <a:r>
              <a:rPr lang="cs-CZ" sz="2800" dirty="0"/>
              <a:t>IE</a:t>
            </a:r>
            <a:r>
              <a:rPr lang="cs-CZ" sz="2800"/>
              <a:t>: navzdory všemu rekordní hranice 4 biliónů na dosah</a:t>
            </a:r>
            <a:br>
              <a:rPr lang="cs-CZ" sz="3200"/>
            </a:b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100" i="1"/>
              <a:t>Zdroj: Výpočet Raiffeisenbank ve spolupráci s Asociací Exportérů, data k 08. 11. 2021.</a:t>
            </a:r>
          </a:p>
          <a:p>
            <a:r>
              <a:rPr lang="cs-CZ" sz="1100" i="1"/>
              <a:t>Pozn.: Údaje do září 2021 odpovídají zveřejněné statistice národního vývozu ČSÚ, od října 2021 prognóza IE.</a:t>
            </a:r>
            <a:endParaRPr lang="cs-CZ" sz="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80116" y="692943"/>
            <a:ext cx="10333168" cy="34604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Export </a:t>
            </a:r>
            <a:r>
              <a:rPr lang="cs-CZ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statečně bojuje na všech frontách. V září poklesla výkonnost exportu o 2,8 %, poprvé za 7 měsíců. Vývoz motorových vozidel propadl dokonce o 33 % r/r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Poprvé po 12 měsících sklouzl export </a:t>
            </a:r>
            <a:r>
              <a:rPr lang="cs-CZ" sz="1400" dirty="0">
                <a:latin typeface="Arial" panose="020B0604020202020204" pitchFamily="34" charset="0"/>
                <a:ea typeface="Arial" panose="020B0604020202020204" pitchFamily="34" charset="0"/>
              </a:rPr>
              <a:t>v září těšně </a:t>
            </a:r>
            <a:r>
              <a:rPr lang="cs-CZ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pod </a:t>
            </a:r>
            <a:r>
              <a:rPr lang="cs-CZ" sz="14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předkoronavirovou</a:t>
            </a:r>
            <a:r>
              <a:rPr lang="cs-CZ" sz="1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úroveň </a:t>
            </a:r>
            <a:r>
              <a:rPr lang="cs-CZ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 loňského února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</a:rPr>
              <a:t>Důvodů je více:  </a:t>
            </a:r>
          </a:p>
          <a:p>
            <a:pPr marL="1617663" lvl="1" indent="177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</a:rPr>
              <a:t>zauzlené výrobní řetězce</a:t>
            </a:r>
          </a:p>
          <a:p>
            <a:pPr marL="1617663" lvl="1" indent="177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</a:rPr>
              <a:t>problémy v dopravě a logistice</a:t>
            </a:r>
          </a:p>
          <a:p>
            <a:pPr marL="1617663" lvl="1" indent="177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</a:rPr>
              <a:t>raketový růst nákladů včetně nyní i energií.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</a:rPr>
              <a:t>Přesto podle výpočtu Indexu Exportu má český vývoz šanci se </a:t>
            </a:r>
            <a:r>
              <a:rPr lang="cs-CZ" sz="1400" b="1" dirty="0">
                <a:latin typeface="Arial" panose="020B0604020202020204" pitchFamily="34" charset="0"/>
              </a:rPr>
              <a:t>na dosah přiblížit k rekordní hranici 4 biliónů korun</a:t>
            </a:r>
            <a:r>
              <a:rPr lang="cs-CZ" sz="1400" dirty="0">
                <a:latin typeface="Arial" panose="020B0604020202020204" pitchFamily="34" charset="0"/>
              </a:rPr>
              <a:t>. K překonání mu bude nejspíš chybět jen pár desítek miliónů korun.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</a:rPr>
              <a:t>Situace je nadále velmi nejistá, stejně jako vyhlídky na opětovné oživení exportu, což naznačuje i průzkum mezi exportéry.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400" i="1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007778"/>
              </p:ext>
            </p:extLst>
          </p:nvPr>
        </p:nvGraphicFramePr>
        <p:xfrm>
          <a:off x="405866" y="4153358"/>
          <a:ext cx="10107417" cy="287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" name="Graphic 2" descr="Continuous Improvement with solid fill">
            <a:extLst>
              <a:ext uri="{FF2B5EF4-FFF2-40B4-BE49-F238E27FC236}">
                <a16:creationId xmlns:a16="http://schemas.microsoft.com/office/drawing/2014/main" id="{78382916-97B0-4933-B6CB-3772F68B5B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85567" y="2026470"/>
            <a:ext cx="1042949" cy="104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Čtvrtletní průzkum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829169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711" y="2192221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3938573"/>
            <a:ext cx="7803121" cy="50430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Aktuální situace a výhled na tři měsíce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4" y="787718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80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Zdroj: Šetření mezi exportéry v termínu 17. 9. – 22. 10. 2021. Raiffeisenbank a.s. a Asociace exportérů.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5216CC-1EBF-46CE-91FB-02E3F1CC249D}"/>
              </a:ext>
            </a:extLst>
          </p:cNvPr>
          <p:cNvSpPr txBox="1"/>
          <p:nvPr/>
        </p:nvSpPr>
        <p:spPr>
          <a:xfrm>
            <a:off x="708711" y="2493794"/>
            <a:ext cx="9531140" cy="144477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6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Navzdory přetrvávajícím problémům s dodávkami materiálů a vstupů či logistickým komplikacím umocněným i raketovým růstem cen energií, ale i dopravních nákladů, hodnotí čeští exportéři na závěr 3Q 2021 současnou situaci o poznání lépe než v první polovině roku. Naopak vyhlídky na další tři měsíce se horší. „</a:t>
            </a:r>
            <a:r>
              <a:rPr lang="cs-CZ" sz="1600" i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Nálada mezi českými exportéry připomíná loňský podzim - období mezi koronavirovými vlnami plné nejistot a hrozeb“</a:t>
            </a:r>
            <a:r>
              <a:rPr lang="cs-CZ" sz="1600" b="1"/>
              <a:t> </a:t>
            </a:r>
            <a:endParaRPr lang="en-GB" sz="1600" b="1" dirty="0" err="1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62B4066-337E-4321-A77E-8BFF91145E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971836"/>
              </p:ext>
            </p:extLst>
          </p:nvPr>
        </p:nvGraphicFramePr>
        <p:xfrm>
          <a:off x="659563" y="4190380"/>
          <a:ext cx="9188324" cy="2942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5"/>
            <a:ext cx="9313802" cy="578494"/>
          </a:xfrm>
        </p:spPr>
        <p:txBody>
          <a:bodyPr/>
          <a:lstStyle/>
          <a:p>
            <a:pPr algn="ctr"/>
            <a:r>
              <a:rPr lang="cs-CZ" dirty="0"/>
              <a:t>Anketa </a:t>
            </a:r>
            <a:r>
              <a:rPr lang="cs-CZ"/>
              <a:t>mezi exportéry (1/2)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738988"/>
            <a:ext cx="10693401" cy="4940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2000" b="1" i="1"/>
              <a:t> </a:t>
            </a:r>
            <a:r>
              <a:rPr lang="cs-CZ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Růst cen – hrozba vnímaná exportéry  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2000"/>
          </a:p>
          <a:p>
            <a:endParaRPr lang="cs-CZ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</a:t>
            </a:r>
            <a:r>
              <a:rPr lang="cs-CZ" sz="11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Šetření mezi exportéry v termínu 17. 9. – 22. 10. 2021. Raiffeisenbank a.s. a Asociace exportérů. </a:t>
            </a:r>
            <a:endParaRPr lang="cs-CZ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3542F3-519B-42A5-9BA6-479903F2859D}"/>
              </a:ext>
            </a:extLst>
          </p:cNvPr>
          <p:cNvSpPr txBox="1"/>
          <p:nvPr/>
        </p:nvSpPr>
        <p:spPr>
          <a:xfrm>
            <a:off x="197642" y="1352604"/>
            <a:ext cx="10245132" cy="2477136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58 % dotazovaných exportérů přiznává, že rostoucí ceny ovlivňují jejich schopnost plnit smluvní závazky.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65 % trápí nedostatek surovin a materiálů. Pouze zhruba ¼ exportérů (přesně 27 %) není ovlivněna ani růstem cen ani nedostatkem materiálů. Jeden z důvodů je vlastní předzásobení. Polovina z celkového počtu respondentů je postavena před nedostatek materiálů a zároveň růst cen.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„Pouhému“ růstu cen čelí jen 8 % z nich. 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</a:t>
            </a:r>
            <a:r>
              <a:rPr lang="cs-CZ" sz="1800" i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Převažují problémy s dodávkami surovin a materiálů, což dokazuje, že zpřetrhané výrobní řetězce a problémy v dopravě jsou doposud hlavní Achillovou patou postkoronavirového oživení. Nyní se k tomu ale přidává i extrémní zvýšení cen energií pro podniky a firmy,“ </a:t>
            </a:r>
            <a:r>
              <a:rPr lang="cs-CZ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upozorňuje Horská</a:t>
            </a:r>
            <a:r>
              <a:rPr lang="cs-CZ" sz="1800" i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Téměř ¾ exportérů již pociťují negativní dopad do své ziskovosti, 16 % dokonce značný. Jen necelé desetině respondentů se ziskovost zvýšila. 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jak exportéři reagují na růst cen a nedostatek materiálů? Většina z nich (74 %) se snaží přenést alespoň část růstu nákladů na své odběratele. Mnozí ale zároveň i nakupují materiály do zásoby (54 % respondentů) a hledají nové dodavatele (51 %). Téměř 40 % se včas předzásobilo. Nicméně téměř jedna desetina již musela přistoupit k omezení výroby. </a:t>
            </a: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1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229553-5339-40DB-BDBA-401CF2D1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895945-CAC0-4022-AC30-8ACB5390F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96" y="818128"/>
            <a:ext cx="6855504" cy="1602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AD3926-9836-432D-86AA-70DFF8C14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70" y="2489493"/>
            <a:ext cx="6893530" cy="461764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A3AD669-724E-41FE-AEA0-2D07AC64E993}"/>
              </a:ext>
            </a:extLst>
          </p:cNvPr>
          <p:cNvSpPr txBox="1">
            <a:spLocks/>
          </p:cNvSpPr>
          <p:nvPr/>
        </p:nvSpPr>
        <p:spPr>
          <a:xfrm>
            <a:off x="293696" y="101504"/>
            <a:ext cx="9313802" cy="57849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1043056" rtl="0" eaLnBrk="1" latinLnBrk="0" hangingPunct="1">
              <a:spcBef>
                <a:spcPct val="0"/>
              </a:spcBef>
              <a:buNone/>
              <a:defRPr sz="2700" b="1" kern="1200">
                <a:solidFill>
                  <a:schemeClr val="tx1"/>
                </a:solidFill>
                <a:latin typeface="Century Gothic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cs-CZ"/>
              <a:t>Anketa mezi exportéry (2/2)</a:t>
            </a:r>
            <a:endParaRPr lang="cs-CZ" dirty="0"/>
          </a:p>
        </p:txBody>
      </p:sp>
      <p:pic>
        <p:nvPicPr>
          <p:cNvPr id="15" name="Graphic 14" descr="Clipboard All Crosses with solid fill">
            <a:extLst>
              <a:ext uri="{FF2B5EF4-FFF2-40B4-BE49-F238E27FC236}">
                <a16:creationId xmlns:a16="http://schemas.microsoft.com/office/drawing/2014/main" id="{41DEC03B-4F14-4493-BF77-07882312E0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07441" y="101504"/>
            <a:ext cx="1270096" cy="127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/>
              <a:t>Důležité upozornění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 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a Prováděcího 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</a:t>
            </a:r>
            <a:r>
              <a:rPr lang="cs-CZ" sz="1400">
                <a:latin typeface="Century Gothic" pitchFamily="34" charset="0"/>
              </a:rPr>
              <a:t>k 8. </a:t>
            </a:r>
            <a:r>
              <a:rPr lang="cs-CZ" sz="1400"/>
              <a:t> listopadu 2021</a:t>
            </a:r>
            <a:r>
              <a:rPr lang="cs-CZ" sz="140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Helena Horská, hlavní ekonom Raiffeisenbank a.s., </a:t>
            </a:r>
            <a:r>
              <a:rPr lang="cs-CZ" sz="1400" dirty="0" err="1">
                <a:latin typeface="Century Gothic" pitchFamily="34" charset="0"/>
              </a:rPr>
              <a:t>helena.horska</a:t>
            </a:r>
            <a:r>
              <a:rPr lang="en-US" sz="1400" dirty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23022-32C5-45FE-9C38-B3E16CC9AD8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8a242853-43d6-460e-83d1-ae32e22d03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16481</TotalTime>
  <Words>1035</Words>
  <Application>Microsoft Office PowerPoint</Application>
  <PresentationFormat>Vlastní</PresentationFormat>
  <Paragraphs>52</Paragraphs>
  <Slides>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Presentace IE žlutá</vt:lpstr>
      <vt:lpstr>think-cell Slide</vt:lpstr>
      <vt:lpstr>Prezentace aplikace PowerPoint</vt:lpstr>
      <vt:lpstr>IE: navzdory všemu rekordní hranice 4 biliónů na dosah </vt:lpstr>
      <vt:lpstr>Čtvrtletní průzkum mezi exportéry</vt:lpstr>
      <vt:lpstr>Anketa mezi exportéry (1/2)</vt:lpstr>
      <vt:lpstr>Prezentace aplikace PowerPoint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302</cp:revision>
  <cp:lastPrinted>2020-01-09T07:33:55Z</cp:lastPrinted>
  <dcterms:created xsi:type="dcterms:W3CDTF">2016-04-01T12:44:41Z</dcterms:created>
  <dcterms:modified xsi:type="dcterms:W3CDTF">2021-11-09T10:10:46Z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  <property fmtid="{D5CDD505-2E9C-101B-9397-08002B2CF9AE}" pid="7" name="MSIP_Label_2a6524ed-fb1a-49fd-bafe-15c5e5ffd047_Enabled">
    <vt:lpwstr>true</vt:lpwstr>
  </property>
  <property fmtid="{D5CDD505-2E9C-101B-9397-08002B2CF9AE}" pid="8" name="MSIP_Label_2a6524ed-fb1a-49fd-bafe-15c5e5ffd047_SetDate">
    <vt:lpwstr>2021-04-06T15:31:13Z</vt:lpwstr>
  </property>
  <property fmtid="{D5CDD505-2E9C-101B-9397-08002B2CF9AE}" pid="9" name="MSIP_Label_2a6524ed-fb1a-49fd-bafe-15c5e5ffd047_Method">
    <vt:lpwstr>Standard</vt:lpwstr>
  </property>
  <property fmtid="{D5CDD505-2E9C-101B-9397-08002B2CF9AE}" pid="10" name="MSIP_Label_2a6524ed-fb1a-49fd-bafe-15c5e5ffd047_Name">
    <vt:lpwstr>Internal</vt:lpwstr>
  </property>
  <property fmtid="{D5CDD505-2E9C-101B-9397-08002B2CF9AE}" pid="11" name="MSIP_Label_2a6524ed-fb1a-49fd-bafe-15c5e5ffd047_SiteId">
    <vt:lpwstr>9b511fda-f0b1-43a5-b06e-1e720f64520a</vt:lpwstr>
  </property>
  <property fmtid="{D5CDD505-2E9C-101B-9397-08002B2CF9AE}" pid="12" name="MSIP_Label_2a6524ed-fb1a-49fd-bafe-15c5e5ffd047_ActionId">
    <vt:lpwstr>23522b75-6e39-4fc5-a609-470c239c0dfb</vt:lpwstr>
  </property>
  <property fmtid="{D5CDD505-2E9C-101B-9397-08002B2CF9AE}" pid="13" name="MSIP_Label_2a6524ed-fb1a-49fd-bafe-15c5e5ffd047_ContentBits">
    <vt:lpwstr>0</vt:lpwstr>
  </property>
</Properties>
</file>