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66" r:id="rId5"/>
    <p:sldId id="268" r:id="rId6"/>
    <p:sldId id="270" r:id="rId7"/>
    <p:sldId id="274" r:id="rId8"/>
    <p:sldId id="275" r:id="rId9"/>
    <p:sldId id="271" r:id="rId10"/>
  </p:sldIdLst>
  <p:sldSz cx="10693400" cy="7561263"/>
  <p:notesSz cx="6797675" cy="9928225"/>
  <p:custDataLst>
    <p:tags r:id="rId13"/>
  </p:custDataLst>
  <p:defaultTextStyle>
    <a:defPPr>
      <a:defRPr lang="en-US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bschnitt" id="{72E1D084-0CF2-4F2D-A03B-8BB06E01A6FC}">
          <p14:sldIdLst>
            <p14:sldId id="266"/>
            <p14:sldId id="268"/>
            <p14:sldId id="270"/>
            <p14:sldId id="274"/>
            <p14:sldId id="275"/>
            <p14:sldId id="271"/>
          </p14:sldIdLst>
        </p14:section>
      </p14:sectionLst>
    </p:ext>
    <p:ext uri="{EFAFB233-063F-42B5-8137-9DF3F51BA10A}">
      <p15:sldGuideLst xmlns:p15="http://schemas.microsoft.com/office/powerpoint/2012/main">
        <p15:guide id="2" orient="horz" pos="958">
          <p15:clr>
            <a:srgbClr val="A4A3A4"/>
          </p15:clr>
        </p15:guide>
        <p15:guide id="3" pos="159">
          <p15:clr>
            <a:srgbClr val="A4A3A4"/>
          </p15:clr>
        </p15:guide>
        <p15:guide id="4" pos="65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3132">
          <p15:clr>
            <a:srgbClr val="A4A3A4"/>
          </p15:clr>
        </p15:guide>
        <p15:guide id="4" pos="2144">
          <p15:clr>
            <a:srgbClr val="A4A3A4"/>
          </p15:clr>
        </p15:guide>
        <p15:guide id="5" orient="horz" pos="2875">
          <p15:clr>
            <a:srgbClr val="A4A3A4"/>
          </p15:clr>
        </p15:guide>
        <p15:guide id="6" orient="horz" pos="3127">
          <p15:clr>
            <a:srgbClr val="A4A3A4"/>
          </p15:clr>
        </p15:guide>
        <p15:guide id="7" pos="2157">
          <p15:clr>
            <a:srgbClr val="A4A3A4"/>
          </p15:clr>
        </p15:guide>
        <p15:guide id="8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1414"/>
    <a:srgbClr val="FF9600"/>
    <a:srgbClr val="ADC2FF"/>
    <a:srgbClr val="009600"/>
    <a:srgbClr val="800000"/>
    <a:srgbClr val="FFBE64"/>
    <a:srgbClr val="64FF64"/>
    <a:srgbClr val="262626"/>
    <a:srgbClr val="9664F0"/>
    <a:srgbClr val="3C0A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02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1092" y="60"/>
      </p:cViewPr>
      <p:guideLst>
        <p:guide orient="horz" pos="958"/>
        <p:guide pos="159"/>
        <p:guide pos="6576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1" d="100"/>
          <a:sy n="51" d="100"/>
        </p:scale>
        <p:origin x="-2898" y="-102"/>
      </p:cViewPr>
      <p:guideLst>
        <p:guide orient="horz" pos="2880"/>
        <p:guide pos="2160"/>
        <p:guide orient="horz" pos="3132"/>
        <p:guide pos="2144"/>
        <p:guide orient="horz" pos="2875"/>
        <p:guide orient="horz" pos="3127"/>
        <p:guide pos="215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gs" Target="tags/tag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\\rb.cz\group\Research\Odhady\IAE\AIE_listopad_21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rb.cz\group\Research\Odhady\IAE\Exportni_index_2021-Q1_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/>
          <a:lstStyle/>
          <a:p>
            <a:pPr algn="ctr" rtl="0">
              <a:defRPr/>
            </a:pPr>
            <a:r>
              <a:rPr lang="cs-CZ"/>
              <a:t>Index Exportu</a:t>
            </a:r>
            <a:r>
              <a:rPr lang="en-GB"/>
              <a:t> -</a:t>
            </a:r>
            <a:r>
              <a:rPr lang="cs-CZ"/>
              <a:t> těžký závěr roku</a:t>
            </a:r>
            <a:r>
              <a:rPr lang="en-GB"/>
              <a:t> </a:t>
            </a:r>
            <a:r>
              <a:rPr lang="cs-CZ"/>
              <a:t> </a:t>
            </a:r>
          </a:p>
        </c:rich>
      </c:tx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9.2496597647516277E-2"/>
          <c:y val="0.11111388519365434"/>
          <c:w val="0.86292373175575277"/>
          <c:h val="0.5843693839313957"/>
        </c:manualLayout>
      </c:layout>
      <c:lineChart>
        <c:grouping val="standard"/>
        <c:varyColors val="0"/>
        <c:ser>
          <c:idx val="0"/>
          <c:order val="0"/>
          <c:tx>
            <c:v>Růst exportu v národním pojetí</c:v>
          </c:tx>
          <c:spPr>
            <a:ln>
              <a:solidFill>
                <a:srgbClr val="C0504D"/>
              </a:solidFill>
            </a:ln>
          </c:spPr>
          <c:marker>
            <c:symbol val="none"/>
          </c:marker>
          <c:cat>
            <c:numRef>
              <c:f>'Původní model (M 1)'!$A$3:$A$188</c:f>
              <c:numCache>
                <c:formatCode>m/d/yyyy</c:formatCode>
                <c:ptCount val="186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  <c:pt idx="154">
                  <c:v>43647</c:v>
                </c:pt>
                <c:pt idx="155">
                  <c:v>43678</c:v>
                </c:pt>
                <c:pt idx="156">
                  <c:v>43709</c:v>
                </c:pt>
                <c:pt idx="157">
                  <c:v>43739</c:v>
                </c:pt>
                <c:pt idx="158">
                  <c:v>43770</c:v>
                </c:pt>
                <c:pt idx="159">
                  <c:v>43800</c:v>
                </c:pt>
                <c:pt idx="160">
                  <c:v>43831</c:v>
                </c:pt>
                <c:pt idx="161">
                  <c:v>43862</c:v>
                </c:pt>
                <c:pt idx="162">
                  <c:v>43891</c:v>
                </c:pt>
                <c:pt idx="163">
                  <c:v>43922</c:v>
                </c:pt>
                <c:pt idx="164">
                  <c:v>43952</c:v>
                </c:pt>
                <c:pt idx="165">
                  <c:v>43983</c:v>
                </c:pt>
                <c:pt idx="166">
                  <c:v>44013</c:v>
                </c:pt>
                <c:pt idx="167">
                  <c:v>44044</c:v>
                </c:pt>
                <c:pt idx="168">
                  <c:v>44075</c:v>
                </c:pt>
                <c:pt idx="169">
                  <c:v>44105</c:v>
                </c:pt>
                <c:pt idx="170">
                  <c:v>44136</c:v>
                </c:pt>
                <c:pt idx="171">
                  <c:v>44166</c:v>
                </c:pt>
                <c:pt idx="172">
                  <c:v>44197</c:v>
                </c:pt>
                <c:pt idx="173">
                  <c:v>44228</c:v>
                </c:pt>
                <c:pt idx="174">
                  <c:v>44256</c:v>
                </c:pt>
                <c:pt idx="175">
                  <c:v>44287</c:v>
                </c:pt>
                <c:pt idx="176">
                  <c:v>44317</c:v>
                </c:pt>
                <c:pt idx="177">
                  <c:v>44348</c:v>
                </c:pt>
                <c:pt idx="178">
                  <c:v>44378</c:v>
                </c:pt>
                <c:pt idx="179">
                  <c:v>44409</c:v>
                </c:pt>
                <c:pt idx="180">
                  <c:v>44440</c:v>
                </c:pt>
                <c:pt idx="181">
                  <c:v>44470</c:v>
                </c:pt>
                <c:pt idx="182">
                  <c:v>44501</c:v>
                </c:pt>
                <c:pt idx="183">
                  <c:v>44531</c:v>
                </c:pt>
                <c:pt idx="184">
                  <c:v>44562</c:v>
                </c:pt>
                <c:pt idx="185">
                  <c:v>44593</c:v>
                </c:pt>
              </c:numCache>
            </c:numRef>
          </c:cat>
          <c:val>
            <c:numRef>
              <c:f>'Původní model (M 1)'!$B$3:$B$183</c:f>
              <c:numCache>
                <c:formatCode>0.00</c:formatCode>
                <c:ptCount val="181"/>
                <c:pt idx="0">
                  <c:v>5.783492190346351</c:v>
                </c:pt>
                <c:pt idx="1">
                  <c:v>17.114010328219464</c:v>
                </c:pt>
                <c:pt idx="2">
                  <c:v>11.732535060742876</c:v>
                </c:pt>
                <c:pt idx="3">
                  <c:v>7.6102860250417681</c:v>
                </c:pt>
                <c:pt idx="4">
                  <c:v>12.70290450703695</c:v>
                </c:pt>
                <c:pt idx="5">
                  <c:v>14.282550369545399</c:v>
                </c:pt>
                <c:pt idx="6">
                  <c:v>10.630046341436694</c:v>
                </c:pt>
                <c:pt idx="7">
                  <c:v>16.263946365454519</c:v>
                </c:pt>
                <c:pt idx="8">
                  <c:v>8.8534034059325926</c:v>
                </c:pt>
                <c:pt idx="9">
                  <c:v>10.128758239243641</c:v>
                </c:pt>
                <c:pt idx="10">
                  <c:v>17.789874453289698</c:v>
                </c:pt>
                <c:pt idx="11">
                  <c:v>10.522563276745878</c:v>
                </c:pt>
                <c:pt idx="12">
                  <c:v>6.8060616834059173</c:v>
                </c:pt>
                <c:pt idx="13">
                  <c:v>11.719991091975345</c:v>
                </c:pt>
                <c:pt idx="14">
                  <c:v>7.2904110524954602</c:v>
                </c:pt>
                <c:pt idx="15">
                  <c:v>2.9148643038918953</c:v>
                </c:pt>
                <c:pt idx="16">
                  <c:v>9.1026511819528153</c:v>
                </c:pt>
                <c:pt idx="17">
                  <c:v>10.124970238589604</c:v>
                </c:pt>
                <c:pt idx="18">
                  <c:v>-4.734507139886313</c:v>
                </c:pt>
                <c:pt idx="19">
                  <c:v>13.003754151745618</c:v>
                </c:pt>
                <c:pt idx="20">
                  <c:v>0.54005539823283044</c:v>
                </c:pt>
                <c:pt idx="21">
                  <c:v>2.3104484570826145</c:v>
                </c:pt>
                <c:pt idx="22">
                  <c:v>1.3228332994967174</c:v>
                </c:pt>
                <c:pt idx="23">
                  <c:v>-8.4474301794036144</c:v>
                </c:pt>
                <c:pt idx="24">
                  <c:v>4.7933093390475801</c:v>
                </c:pt>
                <c:pt idx="25">
                  <c:v>-11.684319171461855</c:v>
                </c:pt>
                <c:pt idx="26">
                  <c:v>-17.272983643542016</c:v>
                </c:pt>
                <c:pt idx="27">
                  <c:v>-12.379137388783013</c:v>
                </c:pt>
                <c:pt idx="28">
                  <c:v>-22.060234323971262</c:v>
                </c:pt>
                <c:pt idx="29">
                  <c:v>-18.748648743771657</c:v>
                </c:pt>
                <c:pt idx="30">
                  <c:v>-5.0384091641459072</c:v>
                </c:pt>
                <c:pt idx="31">
                  <c:v>-21.065480777976177</c:v>
                </c:pt>
                <c:pt idx="32">
                  <c:v>-18.766545588869054</c:v>
                </c:pt>
                <c:pt idx="33">
                  <c:v>-13.53724985139687</c:v>
                </c:pt>
                <c:pt idx="34">
                  <c:v>-14.968626417084108</c:v>
                </c:pt>
                <c:pt idx="35">
                  <c:v>-6.5638894963189749</c:v>
                </c:pt>
                <c:pt idx="36">
                  <c:v>-9.6836473367612363</c:v>
                </c:pt>
                <c:pt idx="37">
                  <c:v>-4.8241962180869731</c:v>
                </c:pt>
                <c:pt idx="38">
                  <c:v>4.3765841750193824</c:v>
                </c:pt>
                <c:pt idx="39">
                  <c:v>8.0027487557210222</c:v>
                </c:pt>
                <c:pt idx="40">
                  <c:v>6.4954791569822534</c:v>
                </c:pt>
                <c:pt idx="41">
                  <c:v>6.7419554455445452</c:v>
                </c:pt>
                <c:pt idx="42">
                  <c:v>10.693018368106477</c:v>
                </c:pt>
                <c:pt idx="43">
                  <c:v>14.476485035931951</c:v>
                </c:pt>
                <c:pt idx="44">
                  <c:v>22.725578986591888</c:v>
                </c:pt>
                <c:pt idx="45">
                  <c:v>18.497172746074209</c:v>
                </c:pt>
                <c:pt idx="46">
                  <c:v>13.31497811015614</c:v>
                </c:pt>
                <c:pt idx="47">
                  <c:v>20.050447920323489</c:v>
                </c:pt>
                <c:pt idx="48">
                  <c:v>17.978491314645574</c:v>
                </c:pt>
                <c:pt idx="49">
                  <c:v>12.608562755596786</c:v>
                </c:pt>
                <c:pt idx="50">
                  <c:v>17.100986635903425</c:v>
                </c:pt>
                <c:pt idx="51">
                  <c:v>17.032882178884478</c:v>
                </c:pt>
                <c:pt idx="52">
                  <c:v>23.882624893949277</c:v>
                </c:pt>
                <c:pt idx="53">
                  <c:v>15.173773152845005</c:v>
                </c:pt>
                <c:pt idx="54">
                  <c:v>15.3927167544315</c:v>
                </c:pt>
                <c:pt idx="55">
                  <c:v>9.3014631872265099</c:v>
                </c:pt>
                <c:pt idx="56">
                  <c:v>14.042815973651713</c:v>
                </c:pt>
                <c:pt idx="57">
                  <c:v>6.6631856815478674</c:v>
                </c:pt>
                <c:pt idx="58">
                  <c:v>7.2170477305810721</c:v>
                </c:pt>
                <c:pt idx="59">
                  <c:v>6.8784386778148354</c:v>
                </c:pt>
                <c:pt idx="60">
                  <c:v>6.8359347707614315</c:v>
                </c:pt>
                <c:pt idx="61">
                  <c:v>7.3110348797484015</c:v>
                </c:pt>
                <c:pt idx="62">
                  <c:v>6.2757252553969689</c:v>
                </c:pt>
                <c:pt idx="63">
                  <c:v>5.9016964540204997</c:v>
                </c:pt>
                <c:pt idx="64">
                  <c:v>10.779385126919937</c:v>
                </c:pt>
                <c:pt idx="65">
                  <c:v>15.307370551017009</c:v>
                </c:pt>
                <c:pt idx="66">
                  <c:v>7.0782771150418311</c:v>
                </c:pt>
                <c:pt idx="67">
                  <c:v>8.8424032104844841</c:v>
                </c:pt>
                <c:pt idx="68">
                  <c:v>4.0995812425544287</c:v>
                </c:pt>
                <c:pt idx="69">
                  <c:v>6.3910796845254358</c:v>
                </c:pt>
                <c:pt idx="70">
                  <c:v>10.772654423699235</c:v>
                </c:pt>
                <c:pt idx="71">
                  <c:v>7.1212873544582056</c:v>
                </c:pt>
                <c:pt idx="72">
                  <c:v>-0.54585486015739093</c:v>
                </c:pt>
                <c:pt idx="73">
                  <c:v>8.318832615929427</c:v>
                </c:pt>
                <c:pt idx="74">
                  <c:v>2.8770126813741248</c:v>
                </c:pt>
                <c:pt idx="75">
                  <c:v>-7.4558277469035765</c:v>
                </c:pt>
                <c:pt idx="76">
                  <c:v>-4.8811518371515872</c:v>
                </c:pt>
                <c:pt idx="77">
                  <c:v>-5.8647634014318157</c:v>
                </c:pt>
                <c:pt idx="78">
                  <c:v>-6.657596190399973</c:v>
                </c:pt>
                <c:pt idx="79">
                  <c:v>4.8853799294645617</c:v>
                </c:pt>
                <c:pt idx="80">
                  <c:v>0.30906876238117054</c:v>
                </c:pt>
                <c:pt idx="81">
                  <c:v>-2.1817484662576714</c:v>
                </c:pt>
                <c:pt idx="82">
                  <c:v>3.1143446928507013</c:v>
                </c:pt>
                <c:pt idx="83">
                  <c:v>2.3507598582922284</c:v>
                </c:pt>
                <c:pt idx="84">
                  <c:v>9.2265675345114104</c:v>
                </c:pt>
                <c:pt idx="85">
                  <c:v>5.1482844420108309</c:v>
                </c:pt>
                <c:pt idx="86">
                  <c:v>8.429987368802184</c:v>
                </c:pt>
                <c:pt idx="87">
                  <c:v>15.4785755832741</c:v>
                </c:pt>
                <c:pt idx="88">
                  <c:v>18.213158762303962</c:v>
                </c:pt>
                <c:pt idx="89">
                  <c:v>16.576317558951061</c:v>
                </c:pt>
                <c:pt idx="90">
                  <c:v>17.146678784864822</c:v>
                </c:pt>
                <c:pt idx="91">
                  <c:v>12.734196884592365</c:v>
                </c:pt>
                <c:pt idx="92">
                  <c:v>11.545940900408812</c:v>
                </c:pt>
                <c:pt idx="93">
                  <c:v>16.430820691727742</c:v>
                </c:pt>
                <c:pt idx="94">
                  <c:v>20.336748783441404</c:v>
                </c:pt>
                <c:pt idx="95">
                  <c:v>2.5019524841606078</c:v>
                </c:pt>
                <c:pt idx="96">
                  <c:v>16.128190720821966</c:v>
                </c:pt>
                <c:pt idx="97">
                  <c:v>11.170121113029886</c:v>
                </c:pt>
                <c:pt idx="98">
                  <c:v>4.3048820283981826</c:v>
                </c:pt>
                <c:pt idx="99">
                  <c:v>10.488956048056108</c:v>
                </c:pt>
                <c:pt idx="100">
                  <c:v>1.119512991928362</c:v>
                </c:pt>
                <c:pt idx="101">
                  <c:v>5.0423443957818614</c:v>
                </c:pt>
                <c:pt idx="102">
                  <c:v>8.75302831797522</c:v>
                </c:pt>
                <c:pt idx="103">
                  <c:v>3.7825806961846453</c:v>
                </c:pt>
                <c:pt idx="104">
                  <c:v>0.55554694642885316</c:v>
                </c:pt>
                <c:pt idx="105">
                  <c:v>9.5932276937349403</c:v>
                </c:pt>
                <c:pt idx="106">
                  <c:v>1.1994147747105499</c:v>
                </c:pt>
                <c:pt idx="107">
                  <c:v>2.1329546223033846</c:v>
                </c:pt>
                <c:pt idx="108">
                  <c:v>-7.0158461352365364E-2</c:v>
                </c:pt>
                <c:pt idx="109">
                  <c:v>2.1589002972448812</c:v>
                </c:pt>
                <c:pt idx="110">
                  <c:v>5.6183903697209381</c:v>
                </c:pt>
                <c:pt idx="111">
                  <c:v>3.2827366128337809</c:v>
                </c:pt>
                <c:pt idx="112">
                  <c:v>0.89515074149371099</c:v>
                </c:pt>
                <c:pt idx="113">
                  <c:v>5.690979940696872</c:v>
                </c:pt>
                <c:pt idx="114">
                  <c:v>-1.8676052925578501</c:v>
                </c:pt>
                <c:pt idx="115">
                  <c:v>3.1232650039734855</c:v>
                </c:pt>
                <c:pt idx="116">
                  <c:v>7.7281378343183382</c:v>
                </c:pt>
                <c:pt idx="117">
                  <c:v>0.81100730794043674</c:v>
                </c:pt>
                <c:pt idx="118">
                  <c:v>-16.754241765983679</c:v>
                </c:pt>
                <c:pt idx="119">
                  <c:v>15.930359854504372</c:v>
                </c:pt>
                <c:pt idx="120">
                  <c:v>-0.18295508781152048</c:v>
                </c:pt>
                <c:pt idx="121">
                  <c:v>-3.9902090687489289</c:v>
                </c:pt>
                <c:pt idx="122">
                  <c:v>4.3585336534321728</c:v>
                </c:pt>
                <c:pt idx="123">
                  <c:v>1.0719992807019629</c:v>
                </c:pt>
                <c:pt idx="124">
                  <c:v>12.481841895627998</c:v>
                </c:pt>
                <c:pt idx="125">
                  <c:v>2.0885361615220699</c:v>
                </c:pt>
                <c:pt idx="126">
                  <c:v>15.566383880502844</c:v>
                </c:pt>
                <c:pt idx="127">
                  <c:v>-2.3618500689693955</c:v>
                </c:pt>
                <c:pt idx="128">
                  <c:v>12.239599166002058</c:v>
                </c:pt>
                <c:pt idx="129">
                  <c:v>6.0915200866782815</c:v>
                </c:pt>
                <c:pt idx="130">
                  <c:v>6.3001392880441598</c:v>
                </c:pt>
                <c:pt idx="131">
                  <c:v>5.1739368831485333</c:v>
                </c:pt>
                <c:pt idx="132">
                  <c:v>2.7382688929466159</c:v>
                </c:pt>
                <c:pt idx="133">
                  <c:v>10.987266738304434</c:v>
                </c:pt>
                <c:pt idx="134">
                  <c:v>4.6224020648159447</c:v>
                </c:pt>
                <c:pt idx="135">
                  <c:v>1.6275383532950993</c:v>
                </c:pt>
                <c:pt idx="136">
                  <c:v>4.7072015775148524</c:v>
                </c:pt>
                <c:pt idx="137">
                  <c:v>-0.30113293369460337</c:v>
                </c:pt>
                <c:pt idx="138">
                  <c:v>-7.2963678390110864</c:v>
                </c:pt>
                <c:pt idx="139">
                  <c:v>5.5850680429016197</c:v>
                </c:pt>
                <c:pt idx="140">
                  <c:v>-2.0962844242785383</c:v>
                </c:pt>
                <c:pt idx="141">
                  <c:v>1.1652028493374544</c:v>
                </c:pt>
                <c:pt idx="142">
                  <c:v>10.76956887722309</c:v>
                </c:pt>
                <c:pt idx="143">
                  <c:v>3.578772826669363</c:v>
                </c:pt>
                <c:pt idx="144">
                  <c:v>1.3901442080697102</c:v>
                </c:pt>
                <c:pt idx="145">
                  <c:v>9.8033880286280137</c:v>
                </c:pt>
                <c:pt idx="146">
                  <c:v>9.4676105569331028</c:v>
                </c:pt>
                <c:pt idx="147">
                  <c:v>0.6720221540518212</c:v>
                </c:pt>
                <c:pt idx="148">
                  <c:v>0.96715261913682404</c:v>
                </c:pt>
                <c:pt idx="149">
                  <c:v>5.2829272070575195</c:v>
                </c:pt>
                <c:pt idx="150">
                  <c:v>4.9403540667099843</c:v>
                </c:pt>
                <c:pt idx="151">
                  <c:v>7.4618816325276782</c:v>
                </c:pt>
                <c:pt idx="152">
                  <c:v>7.6208577695907831</c:v>
                </c:pt>
                <c:pt idx="153">
                  <c:v>-4.5370945811657908</c:v>
                </c:pt>
                <c:pt idx="154">
                  <c:v>9.1025818599723696</c:v>
                </c:pt>
                <c:pt idx="155">
                  <c:v>-3.3299894790927542</c:v>
                </c:pt>
                <c:pt idx="156">
                  <c:v>8.794962712631138</c:v>
                </c:pt>
                <c:pt idx="157">
                  <c:v>-1.8381272367867463</c:v>
                </c:pt>
                <c:pt idx="158">
                  <c:v>-5.8735378115660986</c:v>
                </c:pt>
                <c:pt idx="159">
                  <c:v>-1.2651173820251382</c:v>
                </c:pt>
                <c:pt idx="160">
                  <c:v>-1.0964653032273342</c:v>
                </c:pt>
                <c:pt idx="161">
                  <c:v>-1.4334292965262674</c:v>
                </c:pt>
                <c:pt idx="162">
                  <c:v>-12.821857976831719</c:v>
                </c:pt>
                <c:pt idx="163">
                  <c:v>-39.22307276943112</c:v>
                </c:pt>
                <c:pt idx="164">
                  <c:v>-29.854117903217027</c:v>
                </c:pt>
                <c:pt idx="165">
                  <c:v>-0.88498207233852488</c:v>
                </c:pt>
                <c:pt idx="166">
                  <c:v>-1.3402001722428336</c:v>
                </c:pt>
                <c:pt idx="167">
                  <c:v>-7.2477130563690988</c:v>
                </c:pt>
                <c:pt idx="168">
                  <c:v>1.3427948599573858</c:v>
                </c:pt>
                <c:pt idx="169">
                  <c:v>5.1961051961052052</c:v>
                </c:pt>
                <c:pt idx="170">
                  <c:v>7.7874323364440112</c:v>
                </c:pt>
                <c:pt idx="171">
                  <c:v>16.926254608336432</c:v>
                </c:pt>
                <c:pt idx="172">
                  <c:v>-1.0322559224396954</c:v>
                </c:pt>
                <c:pt idx="173">
                  <c:v>4.5683987706336193</c:v>
                </c:pt>
                <c:pt idx="174">
                  <c:v>30.738496417375739</c:v>
                </c:pt>
                <c:pt idx="175">
                  <c:v>80.775984614098164</c:v>
                </c:pt>
                <c:pt idx="176">
                  <c:v>42.352246321516482</c:v>
                </c:pt>
                <c:pt idx="177">
                  <c:v>14.145442057567337</c:v>
                </c:pt>
                <c:pt idx="178">
                  <c:v>5.1467084922950601</c:v>
                </c:pt>
                <c:pt idx="179">
                  <c:v>8.9913263814443098</c:v>
                </c:pt>
                <c:pt idx="180">
                  <c:v>-2.8421792555004766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E7A-431D-8E0D-6789C853ABD0}"/>
            </c:ext>
          </c:extLst>
        </c:ser>
        <c:ser>
          <c:idx val="1"/>
          <c:order val="1"/>
          <c:tx>
            <c:v>Předpověď růstu exportu</c:v>
          </c:tx>
          <c:spPr>
            <a:ln>
              <a:prstDash val="sysDash"/>
            </a:ln>
          </c:spPr>
          <c:marker>
            <c:symbol val="none"/>
          </c:marker>
          <c:cat>
            <c:numRef>
              <c:f>'Původní model (M 1)'!$A$3:$A$188</c:f>
              <c:numCache>
                <c:formatCode>m/d/yyyy</c:formatCode>
                <c:ptCount val="186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  <c:pt idx="154">
                  <c:v>43647</c:v>
                </c:pt>
                <c:pt idx="155">
                  <c:v>43678</c:v>
                </c:pt>
                <c:pt idx="156">
                  <c:v>43709</c:v>
                </c:pt>
                <c:pt idx="157">
                  <c:v>43739</c:v>
                </c:pt>
                <c:pt idx="158">
                  <c:v>43770</c:v>
                </c:pt>
                <c:pt idx="159">
                  <c:v>43800</c:v>
                </c:pt>
                <c:pt idx="160">
                  <c:v>43831</c:v>
                </c:pt>
                <c:pt idx="161">
                  <c:v>43862</c:v>
                </c:pt>
                <c:pt idx="162">
                  <c:v>43891</c:v>
                </c:pt>
                <c:pt idx="163">
                  <c:v>43922</c:v>
                </c:pt>
                <c:pt idx="164">
                  <c:v>43952</c:v>
                </c:pt>
                <c:pt idx="165">
                  <c:v>43983</c:v>
                </c:pt>
                <c:pt idx="166">
                  <c:v>44013</c:v>
                </c:pt>
                <c:pt idx="167">
                  <c:v>44044</c:v>
                </c:pt>
                <c:pt idx="168">
                  <c:v>44075</c:v>
                </c:pt>
                <c:pt idx="169">
                  <c:v>44105</c:v>
                </c:pt>
                <c:pt idx="170">
                  <c:v>44136</c:v>
                </c:pt>
                <c:pt idx="171">
                  <c:v>44166</c:v>
                </c:pt>
                <c:pt idx="172">
                  <c:v>44197</c:v>
                </c:pt>
                <c:pt idx="173">
                  <c:v>44228</c:v>
                </c:pt>
                <c:pt idx="174">
                  <c:v>44256</c:v>
                </c:pt>
                <c:pt idx="175">
                  <c:v>44287</c:v>
                </c:pt>
                <c:pt idx="176">
                  <c:v>44317</c:v>
                </c:pt>
                <c:pt idx="177">
                  <c:v>44348</c:v>
                </c:pt>
                <c:pt idx="178">
                  <c:v>44378</c:v>
                </c:pt>
                <c:pt idx="179">
                  <c:v>44409</c:v>
                </c:pt>
                <c:pt idx="180">
                  <c:v>44440</c:v>
                </c:pt>
                <c:pt idx="181">
                  <c:v>44470</c:v>
                </c:pt>
                <c:pt idx="182">
                  <c:v>44501</c:v>
                </c:pt>
                <c:pt idx="183">
                  <c:v>44531</c:v>
                </c:pt>
                <c:pt idx="184">
                  <c:v>44562</c:v>
                </c:pt>
                <c:pt idx="185">
                  <c:v>44593</c:v>
                </c:pt>
              </c:numCache>
            </c:numRef>
          </c:cat>
          <c:val>
            <c:numRef>
              <c:f>'Původní model (M 1)'!$C$3:$C$188</c:f>
              <c:numCache>
                <c:formatCode>General</c:formatCode>
                <c:ptCount val="186"/>
                <c:pt idx="180" formatCode="0.00">
                  <c:v>-2.8421792555004766</c:v>
                </c:pt>
                <c:pt idx="181" formatCode="0.00">
                  <c:v>2.7237094233770498</c:v>
                </c:pt>
                <c:pt idx="182" formatCode="0.00">
                  <c:v>2.8425464948512298</c:v>
                </c:pt>
                <c:pt idx="183" formatCode="0.00">
                  <c:v>-2.0345395647325599</c:v>
                </c:pt>
                <c:pt idx="184" formatCode="0.00">
                  <c:v>0.26725680139212438</c:v>
                </c:pt>
                <c:pt idx="185" formatCode="0.00">
                  <c:v>3.353232745725335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E7A-431D-8E0D-6789C853ABD0}"/>
            </c:ext>
          </c:extLst>
        </c:ser>
        <c:ser>
          <c:idx val="3"/>
          <c:order val="2"/>
          <c:tx>
            <c:v>Předpověď růstu exportu s trhem práce (sezónně očištěno)</c:v>
          </c:tx>
          <c:spPr>
            <a:ln>
              <a:solidFill>
                <a:srgbClr val="4F81BD"/>
              </a:solidFill>
              <a:prstDash val="sysDash"/>
            </a:ln>
          </c:spPr>
          <c:marker>
            <c:symbol val="none"/>
          </c:marker>
          <c:cat>
            <c:numRef>
              <c:f>'Původní model (M 1)'!$A$3:$A$188</c:f>
              <c:numCache>
                <c:formatCode>m/d/yyyy</c:formatCode>
                <c:ptCount val="186"/>
                <c:pt idx="0">
                  <c:v>38961</c:v>
                </c:pt>
                <c:pt idx="1">
                  <c:v>38991</c:v>
                </c:pt>
                <c:pt idx="2">
                  <c:v>39022</c:v>
                </c:pt>
                <c:pt idx="3">
                  <c:v>39052</c:v>
                </c:pt>
                <c:pt idx="4">
                  <c:v>39083</c:v>
                </c:pt>
                <c:pt idx="5">
                  <c:v>39114</c:v>
                </c:pt>
                <c:pt idx="6">
                  <c:v>39142</c:v>
                </c:pt>
                <c:pt idx="7">
                  <c:v>39173</c:v>
                </c:pt>
                <c:pt idx="8">
                  <c:v>39203</c:v>
                </c:pt>
                <c:pt idx="9">
                  <c:v>39234</c:v>
                </c:pt>
                <c:pt idx="10">
                  <c:v>39264</c:v>
                </c:pt>
                <c:pt idx="11">
                  <c:v>39295</c:v>
                </c:pt>
                <c:pt idx="12">
                  <c:v>39326</c:v>
                </c:pt>
                <c:pt idx="13">
                  <c:v>39356</c:v>
                </c:pt>
                <c:pt idx="14">
                  <c:v>39387</c:v>
                </c:pt>
                <c:pt idx="15">
                  <c:v>39417</c:v>
                </c:pt>
                <c:pt idx="16">
                  <c:v>39448</c:v>
                </c:pt>
                <c:pt idx="17">
                  <c:v>39479</c:v>
                </c:pt>
                <c:pt idx="18">
                  <c:v>39508</c:v>
                </c:pt>
                <c:pt idx="19">
                  <c:v>39539</c:v>
                </c:pt>
                <c:pt idx="20">
                  <c:v>39569</c:v>
                </c:pt>
                <c:pt idx="21">
                  <c:v>39600</c:v>
                </c:pt>
                <c:pt idx="22">
                  <c:v>39630</c:v>
                </c:pt>
                <c:pt idx="23">
                  <c:v>39661</c:v>
                </c:pt>
                <c:pt idx="24">
                  <c:v>39692</c:v>
                </c:pt>
                <c:pt idx="25">
                  <c:v>39722</c:v>
                </c:pt>
                <c:pt idx="26">
                  <c:v>39753</c:v>
                </c:pt>
                <c:pt idx="27">
                  <c:v>39783</c:v>
                </c:pt>
                <c:pt idx="28">
                  <c:v>39814</c:v>
                </c:pt>
                <c:pt idx="29">
                  <c:v>39845</c:v>
                </c:pt>
                <c:pt idx="30">
                  <c:v>39873</c:v>
                </c:pt>
                <c:pt idx="31">
                  <c:v>39904</c:v>
                </c:pt>
                <c:pt idx="32">
                  <c:v>39934</c:v>
                </c:pt>
                <c:pt idx="33">
                  <c:v>39965</c:v>
                </c:pt>
                <c:pt idx="34">
                  <c:v>39995</c:v>
                </c:pt>
                <c:pt idx="35">
                  <c:v>40026</c:v>
                </c:pt>
                <c:pt idx="36">
                  <c:v>40057</c:v>
                </c:pt>
                <c:pt idx="37">
                  <c:v>40087</c:v>
                </c:pt>
                <c:pt idx="38">
                  <c:v>40118</c:v>
                </c:pt>
                <c:pt idx="39">
                  <c:v>40148</c:v>
                </c:pt>
                <c:pt idx="40">
                  <c:v>40179</c:v>
                </c:pt>
                <c:pt idx="41">
                  <c:v>40210</c:v>
                </c:pt>
                <c:pt idx="42">
                  <c:v>40238</c:v>
                </c:pt>
                <c:pt idx="43">
                  <c:v>40269</c:v>
                </c:pt>
                <c:pt idx="44">
                  <c:v>40299</c:v>
                </c:pt>
                <c:pt idx="45">
                  <c:v>40330</c:v>
                </c:pt>
                <c:pt idx="46">
                  <c:v>40360</c:v>
                </c:pt>
                <c:pt idx="47">
                  <c:v>40391</c:v>
                </c:pt>
                <c:pt idx="48">
                  <c:v>40422</c:v>
                </c:pt>
                <c:pt idx="49">
                  <c:v>40452</c:v>
                </c:pt>
                <c:pt idx="50">
                  <c:v>40483</c:v>
                </c:pt>
                <c:pt idx="51">
                  <c:v>40513</c:v>
                </c:pt>
                <c:pt idx="52">
                  <c:v>40544</c:v>
                </c:pt>
                <c:pt idx="53">
                  <c:v>40575</c:v>
                </c:pt>
                <c:pt idx="54">
                  <c:v>40603</c:v>
                </c:pt>
                <c:pt idx="55">
                  <c:v>40634</c:v>
                </c:pt>
                <c:pt idx="56">
                  <c:v>40664</c:v>
                </c:pt>
                <c:pt idx="57">
                  <c:v>40695</c:v>
                </c:pt>
                <c:pt idx="58">
                  <c:v>40725</c:v>
                </c:pt>
                <c:pt idx="59">
                  <c:v>40756</c:v>
                </c:pt>
                <c:pt idx="60">
                  <c:v>40787</c:v>
                </c:pt>
                <c:pt idx="61">
                  <c:v>40817</c:v>
                </c:pt>
                <c:pt idx="62">
                  <c:v>40848</c:v>
                </c:pt>
                <c:pt idx="63">
                  <c:v>40878</c:v>
                </c:pt>
                <c:pt idx="64">
                  <c:v>40909</c:v>
                </c:pt>
                <c:pt idx="65">
                  <c:v>40940</c:v>
                </c:pt>
                <c:pt idx="66">
                  <c:v>40969</c:v>
                </c:pt>
                <c:pt idx="67">
                  <c:v>41000</c:v>
                </c:pt>
                <c:pt idx="68">
                  <c:v>41030</c:v>
                </c:pt>
                <c:pt idx="69">
                  <c:v>41061</c:v>
                </c:pt>
                <c:pt idx="70">
                  <c:v>41091</c:v>
                </c:pt>
                <c:pt idx="71">
                  <c:v>41122</c:v>
                </c:pt>
                <c:pt idx="72">
                  <c:v>41153</c:v>
                </c:pt>
                <c:pt idx="73">
                  <c:v>41183</c:v>
                </c:pt>
                <c:pt idx="74">
                  <c:v>41214</c:v>
                </c:pt>
                <c:pt idx="75">
                  <c:v>41244</c:v>
                </c:pt>
                <c:pt idx="76">
                  <c:v>41275</c:v>
                </c:pt>
                <c:pt idx="77">
                  <c:v>41306</c:v>
                </c:pt>
                <c:pt idx="78">
                  <c:v>41334</c:v>
                </c:pt>
                <c:pt idx="79">
                  <c:v>41365</c:v>
                </c:pt>
                <c:pt idx="80">
                  <c:v>41395</c:v>
                </c:pt>
                <c:pt idx="81">
                  <c:v>41426</c:v>
                </c:pt>
                <c:pt idx="82">
                  <c:v>41456</c:v>
                </c:pt>
                <c:pt idx="83">
                  <c:v>41487</c:v>
                </c:pt>
                <c:pt idx="84">
                  <c:v>41518</c:v>
                </c:pt>
                <c:pt idx="85">
                  <c:v>41548</c:v>
                </c:pt>
                <c:pt idx="86">
                  <c:v>41579</c:v>
                </c:pt>
                <c:pt idx="87">
                  <c:v>41609</c:v>
                </c:pt>
                <c:pt idx="88">
                  <c:v>41640</c:v>
                </c:pt>
                <c:pt idx="89">
                  <c:v>41671</c:v>
                </c:pt>
                <c:pt idx="90">
                  <c:v>41699</c:v>
                </c:pt>
                <c:pt idx="91">
                  <c:v>41730</c:v>
                </c:pt>
                <c:pt idx="92">
                  <c:v>41760</c:v>
                </c:pt>
                <c:pt idx="93">
                  <c:v>41791</c:v>
                </c:pt>
                <c:pt idx="94">
                  <c:v>41821</c:v>
                </c:pt>
                <c:pt idx="95">
                  <c:v>41852</c:v>
                </c:pt>
                <c:pt idx="96">
                  <c:v>41883</c:v>
                </c:pt>
                <c:pt idx="97">
                  <c:v>41913</c:v>
                </c:pt>
                <c:pt idx="98">
                  <c:v>41944</c:v>
                </c:pt>
                <c:pt idx="99">
                  <c:v>41974</c:v>
                </c:pt>
                <c:pt idx="100">
                  <c:v>42005</c:v>
                </c:pt>
                <c:pt idx="101">
                  <c:v>42036</c:v>
                </c:pt>
                <c:pt idx="102">
                  <c:v>42064</c:v>
                </c:pt>
                <c:pt idx="103">
                  <c:v>42095</c:v>
                </c:pt>
                <c:pt idx="104">
                  <c:v>42125</c:v>
                </c:pt>
                <c:pt idx="105">
                  <c:v>42156</c:v>
                </c:pt>
                <c:pt idx="106">
                  <c:v>42186</c:v>
                </c:pt>
                <c:pt idx="107">
                  <c:v>42217</c:v>
                </c:pt>
                <c:pt idx="108">
                  <c:v>42248</c:v>
                </c:pt>
                <c:pt idx="109">
                  <c:v>42278</c:v>
                </c:pt>
                <c:pt idx="110">
                  <c:v>42309</c:v>
                </c:pt>
                <c:pt idx="111">
                  <c:v>42339</c:v>
                </c:pt>
                <c:pt idx="112">
                  <c:v>42370</c:v>
                </c:pt>
                <c:pt idx="113">
                  <c:v>42401</c:v>
                </c:pt>
                <c:pt idx="114">
                  <c:v>42430</c:v>
                </c:pt>
                <c:pt idx="115">
                  <c:v>42461</c:v>
                </c:pt>
                <c:pt idx="116">
                  <c:v>42491</c:v>
                </c:pt>
                <c:pt idx="117">
                  <c:v>42522</c:v>
                </c:pt>
                <c:pt idx="118">
                  <c:v>42552</c:v>
                </c:pt>
                <c:pt idx="119">
                  <c:v>42583</c:v>
                </c:pt>
                <c:pt idx="120">
                  <c:v>42614</c:v>
                </c:pt>
                <c:pt idx="121">
                  <c:v>42644</c:v>
                </c:pt>
                <c:pt idx="122">
                  <c:v>42675</c:v>
                </c:pt>
                <c:pt idx="123">
                  <c:v>42705</c:v>
                </c:pt>
                <c:pt idx="124">
                  <c:v>42736</c:v>
                </c:pt>
                <c:pt idx="125">
                  <c:v>42767</c:v>
                </c:pt>
                <c:pt idx="126">
                  <c:v>42795</c:v>
                </c:pt>
                <c:pt idx="127">
                  <c:v>42826</c:v>
                </c:pt>
                <c:pt idx="128">
                  <c:v>42856</c:v>
                </c:pt>
                <c:pt idx="129">
                  <c:v>42887</c:v>
                </c:pt>
                <c:pt idx="130">
                  <c:v>42917</c:v>
                </c:pt>
                <c:pt idx="131">
                  <c:v>42948</c:v>
                </c:pt>
                <c:pt idx="132">
                  <c:v>42979</c:v>
                </c:pt>
                <c:pt idx="133">
                  <c:v>43009</c:v>
                </c:pt>
                <c:pt idx="134">
                  <c:v>43040</c:v>
                </c:pt>
                <c:pt idx="135">
                  <c:v>43070</c:v>
                </c:pt>
                <c:pt idx="136">
                  <c:v>43101</c:v>
                </c:pt>
                <c:pt idx="137">
                  <c:v>43132</c:v>
                </c:pt>
                <c:pt idx="138">
                  <c:v>43160</c:v>
                </c:pt>
                <c:pt idx="139">
                  <c:v>43191</c:v>
                </c:pt>
                <c:pt idx="140">
                  <c:v>43221</c:v>
                </c:pt>
                <c:pt idx="141">
                  <c:v>43252</c:v>
                </c:pt>
                <c:pt idx="142">
                  <c:v>43282</c:v>
                </c:pt>
                <c:pt idx="143">
                  <c:v>43313</c:v>
                </c:pt>
                <c:pt idx="144">
                  <c:v>43344</c:v>
                </c:pt>
                <c:pt idx="145">
                  <c:v>43374</c:v>
                </c:pt>
                <c:pt idx="146">
                  <c:v>43405</c:v>
                </c:pt>
                <c:pt idx="147">
                  <c:v>43435</c:v>
                </c:pt>
                <c:pt idx="148">
                  <c:v>43466</c:v>
                </c:pt>
                <c:pt idx="149">
                  <c:v>43497</c:v>
                </c:pt>
                <c:pt idx="150">
                  <c:v>43525</c:v>
                </c:pt>
                <c:pt idx="151">
                  <c:v>43556</c:v>
                </c:pt>
                <c:pt idx="152">
                  <c:v>43586</c:v>
                </c:pt>
                <c:pt idx="153">
                  <c:v>43617</c:v>
                </c:pt>
                <c:pt idx="154">
                  <c:v>43647</c:v>
                </c:pt>
                <c:pt idx="155">
                  <c:v>43678</c:v>
                </c:pt>
                <c:pt idx="156">
                  <c:v>43709</c:v>
                </c:pt>
                <c:pt idx="157">
                  <c:v>43739</c:v>
                </c:pt>
                <c:pt idx="158">
                  <c:v>43770</c:v>
                </c:pt>
                <c:pt idx="159">
                  <c:v>43800</c:v>
                </c:pt>
                <c:pt idx="160">
                  <c:v>43831</c:v>
                </c:pt>
                <c:pt idx="161">
                  <c:v>43862</c:v>
                </c:pt>
                <c:pt idx="162">
                  <c:v>43891</c:v>
                </c:pt>
                <c:pt idx="163">
                  <c:v>43922</c:v>
                </c:pt>
                <c:pt idx="164">
                  <c:v>43952</c:v>
                </c:pt>
                <c:pt idx="165">
                  <c:v>43983</c:v>
                </c:pt>
                <c:pt idx="166">
                  <c:v>44013</c:v>
                </c:pt>
                <c:pt idx="167">
                  <c:v>44044</c:v>
                </c:pt>
                <c:pt idx="168">
                  <c:v>44075</c:v>
                </c:pt>
                <c:pt idx="169">
                  <c:v>44105</c:v>
                </c:pt>
                <c:pt idx="170">
                  <c:v>44136</c:v>
                </c:pt>
                <c:pt idx="171">
                  <c:v>44166</c:v>
                </c:pt>
                <c:pt idx="172">
                  <c:v>44197</c:v>
                </c:pt>
                <c:pt idx="173">
                  <c:v>44228</c:v>
                </c:pt>
                <c:pt idx="174">
                  <c:v>44256</c:v>
                </c:pt>
                <c:pt idx="175">
                  <c:v>44287</c:v>
                </c:pt>
                <c:pt idx="176">
                  <c:v>44317</c:v>
                </c:pt>
                <c:pt idx="177">
                  <c:v>44348</c:v>
                </c:pt>
                <c:pt idx="178">
                  <c:v>44378</c:v>
                </c:pt>
                <c:pt idx="179">
                  <c:v>44409</c:v>
                </c:pt>
                <c:pt idx="180">
                  <c:v>44440</c:v>
                </c:pt>
                <c:pt idx="181">
                  <c:v>44470</c:v>
                </c:pt>
                <c:pt idx="182">
                  <c:v>44501</c:v>
                </c:pt>
                <c:pt idx="183">
                  <c:v>44531</c:v>
                </c:pt>
                <c:pt idx="184">
                  <c:v>44562</c:v>
                </c:pt>
                <c:pt idx="185">
                  <c:v>44593</c:v>
                </c:pt>
              </c:numCache>
            </c:numRef>
          </c:cat>
          <c:val>
            <c:numRef>
              <c:f>'Model s trhem prác a IFO (M 3a)'!$C$3:$C$188</c:f>
              <c:numCache>
                <c:formatCode>General</c:formatCode>
                <c:ptCount val="186"/>
                <c:pt idx="180" formatCode="0.00">
                  <c:v>-2.8421792555004766</c:v>
                </c:pt>
                <c:pt idx="181" formatCode="0.00">
                  <c:v>3.4482071355379098</c:v>
                </c:pt>
                <c:pt idx="182" formatCode="0.00">
                  <c:v>-0.17939699911611001</c:v>
                </c:pt>
                <c:pt idx="183" formatCode="0.00">
                  <c:v>-5.3367008605182997</c:v>
                </c:pt>
                <c:pt idx="184" formatCode="0.00">
                  <c:v>-3.7389873492800323</c:v>
                </c:pt>
                <c:pt idx="185" formatCode="0.00">
                  <c:v>3.1253077072468853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E7A-431D-8E0D-6789C853ABD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5252480"/>
        <c:axId val="55254400"/>
        <c:extLst>
          <c:ext xmlns:c15="http://schemas.microsoft.com/office/drawing/2012/chart" uri="{02D57815-91ED-43cb-92C2-25804820EDAC}">
            <c15:filteredLineSeries>
              <c15:ser>
                <c:idx val="2"/>
                <c:order val="3"/>
                <c:tx>
                  <c:v>IFO</c:v>
                </c:tx>
                <c:marker>
                  <c:symbol val="none"/>
                </c:marker>
                <c:cat>
                  <c:numRef>
                    <c:extLst>
                      <c:ext uri="{02D57815-91ED-43cb-92C2-25804820EDAC}">
                        <c15:formulaRef>
                          <c15:sqref>'Původní model (M 1)'!$A$3:$A$188</c15:sqref>
                        </c15:formulaRef>
                      </c:ext>
                    </c:extLst>
                    <c:numCache>
                      <c:formatCode>m/d/yyyy</c:formatCode>
                      <c:ptCount val="186"/>
                      <c:pt idx="0">
                        <c:v>38961</c:v>
                      </c:pt>
                      <c:pt idx="1">
                        <c:v>38991</c:v>
                      </c:pt>
                      <c:pt idx="2">
                        <c:v>39022</c:v>
                      </c:pt>
                      <c:pt idx="3">
                        <c:v>39052</c:v>
                      </c:pt>
                      <c:pt idx="4">
                        <c:v>39083</c:v>
                      </c:pt>
                      <c:pt idx="5">
                        <c:v>39114</c:v>
                      </c:pt>
                      <c:pt idx="6">
                        <c:v>39142</c:v>
                      </c:pt>
                      <c:pt idx="7">
                        <c:v>39173</c:v>
                      </c:pt>
                      <c:pt idx="8">
                        <c:v>39203</c:v>
                      </c:pt>
                      <c:pt idx="9">
                        <c:v>39234</c:v>
                      </c:pt>
                      <c:pt idx="10">
                        <c:v>39264</c:v>
                      </c:pt>
                      <c:pt idx="11">
                        <c:v>39295</c:v>
                      </c:pt>
                      <c:pt idx="12">
                        <c:v>39326</c:v>
                      </c:pt>
                      <c:pt idx="13">
                        <c:v>39356</c:v>
                      </c:pt>
                      <c:pt idx="14">
                        <c:v>39387</c:v>
                      </c:pt>
                      <c:pt idx="15">
                        <c:v>39417</c:v>
                      </c:pt>
                      <c:pt idx="16">
                        <c:v>39448</c:v>
                      </c:pt>
                      <c:pt idx="17">
                        <c:v>39479</c:v>
                      </c:pt>
                      <c:pt idx="18">
                        <c:v>39508</c:v>
                      </c:pt>
                      <c:pt idx="19">
                        <c:v>39539</c:v>
                      </c:pt>
                      <c:pt idx="20">
                        <c:v>39569</c:v>
                      </c:pt>
                      <c:pt idx="21">
                        <c:v>39600</c:v>
                      </c:pt>
                      <c:pt idx="22">
                        <c:v>39630</c:v>
                      </c:pt>
                      <c:pt idx="23">
                        <c:v>39661</c:v>
                      </c:pt>
                      <c:pt idx="24">
                        <c:v>39692</c:v>
                      </c:pt>
                      <c:pt idx="25">
                        <c:v>39722</c:v>
                      </c:pt>
                      <c:pt idx="26">
                        <c:v>39753</c:v>
                      </c:pt>
                      <c:pt idx="27">
                        <c:v>39783</c:v>
                      </c:pt>
                      <c:pt idx="28">
                        <c:v>39814</c:v>
                      </c:pt>
                      <c:pt idx="29">
                        <c:v>39845</c:v>
                      </c:pt>
                      <c:pt idx="30">
                        <c:v>39873</c:v>
                      </c:pt>
                      <c:pt idx="31">
                        <c:v>39904</c:v>
                      </c:pt>
                      <c:pt idx="32">
                        <c:v>39934</c:v>
                      </c:pt>
                      <c:pt idx="33">
                        <c:v>39965</c:v>
                      </c:pt>
                      <c:pt idx="34">
                        <c:v>39995</c:v>
                      </c:pt>
                      <c:pt idx="35">
                        <c:v>40026</c:v>
                      </c:pt>
                      <c:pt idx="36">
                        <c:v>40057</c:v>
                      </c:pt>
                      <c:pt idx="37">
                        <c:v>40087</c:v>
                      </c:pt>
                      <c:pt idx="38">
                        <c:v>40118</c:v>
                      </c:pt>
                      <c:pt idx="39">
                        <c:v>40148</c:v>
                      </c:pt>
                      <c:pt idx="40">
                        <c:v>40179</c:v>
                      </c:pt>
                      <c:pt idx="41">
                        <c:v>40210</c:v>
                      </c:pt>
                      <c:pt idx="42">
                        <c:v>40238</c:v>
                      </c:pt>
                      <c:pt idx="43">
                        <c:v>40269</c:v>
                      </c:pt>
                      <c:pt idx="44">
                        <c:v>40299</c:v>
                      </c:pt>
                      <c:pt idx="45">
                        <c:v>40330</c:v>
                      </c:pt>
                      <c:pt idx="46">
                        <c:v>40360</c:v>
                      </c:pt>
                      <c:pt idx="47">
                        <c:v>40391</c:v>
                      </c:pt>
                      <c:pt idx="48">
                        <c:v>40422</c:v>
                      </c:pt>
                      <c:pt idx="49">
                        <c:v>40452</c:v>
                      </c:pt>
                      <c:pt idx="50">
                        <c:v>40483</c:v>
                      </c:pt>
                      <c:pt idx="51">
                        <c:v>40513</c:v>
                      </c:pt>
                      <c:pt idx="52">
                        <c:v>40544</c:v>
                      </c:pt>
                      <c:pt idx="53">
                        <c:v>40575</c:v>
                      </c:pt>
                      <c:pt idx="54">
                        <c:v>40603</c:v>
                      </c:pt>
                      <c:pt idx="55">
                        <c:v>40634</c:v>
                      </c:pt>
                      <c:pt idx="56">
                        <c:v>40664</c:v>
                      </c:pt>
                      <c:pt idx="57">
                        <c:v>40695</c:v>
                      </c:pt>
                      <c:pt idx="58">
                        <c:v>40725</c:v>
                      </c:pt>
                      <c:pt idx="59">
                        <c:v>40756</c:v>
                      </c:pt>
                      <c:pt idx="60">
                        <c:v>40787</c:v>
                      </c:pt>
                      <c:pt idx="61">
                        <c:v>40817</c:v>
                      </c:pt>
                      <c:pt idx="62">
                        <c:v>40848</c:v>
                      </c:pt>
                      <c:pt idx="63">
                        <c:v>40878</c:v>
                      </c:pt>
                      <c:pt idx="64">
                        <c:v>40909</c:v>
                      </c:pt>
                      <c:pt idx="65">
                        <c:v>40940</c:v>
                      </c:pt>
                      <c:pt idx="66">
                        <c:v>40969</c:v>
                      </c:pt>
                      <c:pt idx="67">
                        <c:v>41000</c:v>
                      </c:pt>
                      <c:pt idx="68">
                        <c:v>41030</c:v>
                      </c:pt>
                      <c:pt idx="69">
                        <c:v>41061</c:v>
                      </c:pt>
                      <c:pt idx="70">
                        <c:v>41091</c:v>
                      </c:pt>
                      <c:pt idx="71">
                        <c:v>41122</c:v>
                      </c:pt>
                      <c:pt idx="72">
                        <c:v>41153</c:v>
                      </c:pt>
                      <c:pt idx="73">
                        <c:v>41183</c:v>
                      </c:pt>
                      <c:pt idx="74">
                        <c:v>41214</c:v>
                      </c:pt>
                      <c:pt idx="75">
                        <c:v>41244</c:v>
                      </c:pt>
                      <c:pt idx="76">
                        <c:v>41275</c:v>
                      </c:pt>
                      <c:pt idx="77">
                        <c:v>41306</c:v>
                      </c:pt>
                      <c:pt idx="78">
                        <c:v>41334</c:v>
                      </c:pt>
                      <c:pt idx="79">
                        <c:v>41365</c:v>
                      </c:pt>
                      <c:pt idx="80">
                        <c:v>41395</c:v>
                      </c:pt>
                      <c:pt idx="81">
                        <c:v>41426</c:v>
                      </c:pt>
                      <c:pt idx="82">
                        <c:v>41456</c:v>
                      </c:pt>
                      <c:pt idx="83">
                        <c:v>41487</c:v>
                      </c:pt>
                      <c:pt idx="84">
                        <c:v>41518</c:v>
                      </c:pt>
                      <c:pt idx="85">
                        <c:v>41548</c:v>
                      </c:pt>
                      <c:pt idx="86">
                        <c:v>41579</c:v>
                      </c:pt>
                      <c:pt idx="87">
                        <c:v>41609</c:v>
                      </c:pt>
                      <c:pt idx="88">
                        <c:v>41640</c:v>
                      </c:pt>
                      <c:pt idx="89">
                        <c:v>41671</c:v>
                      </c:pt>
                      <c:pt idx="90">
                        <c:v>41699</c:v>
                      </c:pt>
                      <c:pt idx="91">
                        <c:v>41730</c:v>
                      </c:pt>
                      <c:pt idx="92">
                        <c:v>41760</c:v>
                      </c:pt>
                      <c:pt idx="93">
                        <c:v>41791</c:v>
                      </c:pt>
                      <c:pt idx="94">
                        <c:v>41821</c:v>
                      </c:pt>
                      <c:pt idx="95">
                        <c:v>41852</c:v>
                      </c:pt>
                      <c:pt idx="96">
                        <c:v>41883</c:v>
                      </c:pt>
                      <c:pt idx="97">
                        <c:v>41913</c:v>
                      </c:pt>
                      <c:pt idx="98">
                        <c:v>41944</c:v>
                      </c:pt>
                      <c:pt idx="99">
                        <c:v>41974</c:v>
                      </c:pt>
                      <c:pt idx="100">
                        <c:v>42005</c:v>
                      </c:pt>
                      <c:pt idx="101">
                        <c:v>42036</c:v>
                      </c:pt>
                      <c:pt idx="102">
                        <c:v>42064</c:v>
                      </c:pt>
                      <c:pt idx="103">
                        <c:v>42095</c:v>
                      </c:pt>
                      <c:pt idx="104">
                        <c:v>42125</c:v>
                      </c:pt>
                      <c:pt idx="105">
                        <c:v>42156</c:v>
                      </c:pt>
                      <c:pt idx="106">
                        <c:v>42186</c:v>
                      </c:pt>
                      <c:pt idx="107">
                        <c:v>42217</c:v>
                      </c:pt>
                      <c:pt idx="108">
                        <c:v>42248</c:v>
                      </c:pt>
                      <c:pt idx="109">
                        <c:v>42278</c:v>
                      </c:pt>
                      <c:pt idx="110">
                        <c:v>42309</c:v>
                      </c:pt>
                      <c:pt idx="111">
                        <c:v>42339</c:v>
                      </c:pt>
                      <c:pt idx="112">
                        <c:v>42370</c:v>
                      </c:pt>
                      <c:pt idx="113">
                        <c:v>42401</c:v>
                      </c:pt>
                      <c:pt idx="114">
                        <c:v>42430</c:v>
                      </c:pt>
                      <c:pt idx="115">
                        <c:v>42461</c:v>
                      </c:pt>
                      <c:pt idx="116">
                        <c:v>42491</c:v>
                      </c:pt>
                      <c:pt idx="117">
                        <c:v>42522</c:v>
                      </c:pt>
                      <c:pt idx="118">
                        <c:v>42552</c:v>
                      </c:pt>
                      <c:pt idx="119">
                        <c:v>42583</c:v>
                      </c:pt>
                      <c:pt idx="120">
                        <c:v>42614</c:v>
                      </c:pt>
                      <c:pt idx="121">
                        <c:v>42644</c:v>
                      </c:pt>
                      <c:pt idx="122">
                        <c:v>42675</c:v>
                      </c:pt>
                      <c:pt idx="123">
                        <c:v>42705</c:v>
                      </c:pt>
                      <c:pt idx="124">
                        <c:v>42736</c:v>
                      </c:pt>
                      <c:pt idx="125">
                        <c:v>42767</c:v>
                      </c:pt>
                      <c:pt idx="126">
                        <c:v>42795</c:v>
                      </c:pt>
                      <c:pt idx="127">
                        <c:v>42826</c:v>
                      </c:pt>
                      <c:pt idx="128">
                        <c:v>42856</c:v>
                      </c:pt>
                      <c:pt idx="129">
                        <c:v>42887</c:v>
                      </c:pt>
                      <c:pt idx="130">
                        <c:v>42917</c:v>
                      </c:pt>
                      <c:pt idx="131">
                        <c:v>42948</c:v>
                      </c:pt>
                      <c:pt idx="132">
                        <c:v>42979</c:v>
                      </c:pt>
                      <c:pt idx="133">
                        <c:v>43009</c:v>
                      </c:pt>
                      <c:pt idx="134">
                        <c:v>43040</c:v>
                      </c:pt>
                      <c:pt idx="135">
                        <c:v>43070</c:v>
                      </c:pt>
                      <c:pt idx="136">
                        <c:v>43101</c:v>
                      </c:pt>
                      <c:pt idx="137">
                        <c:v>43132</c:v>
                      </c:pt>
                      <c:pt idx="138">
                        <c:v>43160</c:v>
                      </c:pt>
                      <c:pt idx="139">
                        <c:v>43191</c:v>
                      </c:pt>
                      <c:pt idx="140">
                        <c:v>43221</c:v>
                      </c:pt>
                      <c:pt idx="141">
                        <c:v>43252</c:v>
                      </c:pt>
                      <c:pt idx="142">
                        <c:v>43282</c:v>
                      </c:pt>
                      <c:pt idx="143">
                        <c:v>43313</c:v>
                      </c:pt>
                      <c:pt idx="144">
                        <c:v>43344</c:v>
                      </c:pt>
                      <c:pt idx="145">
                        <c:v>43374</c:v>
                      </c:pt>
                      <c:pt idx="146">
                        <c:v>43405</c:v>
                      </c:pt>
                      <c:pt idx="147">
                        <c:v>43435</c:v>
                      </c:pt>
                      <c:pt idx="148">
                        <c:v>43466</c:v>
                      </c:pt>
                      <c:pt idx="149">
                        <c:v>43497</c:v>
                      </c:pt>
                      <c:pt idx="150">
                        <c:v>43525</c:v>
                      </c:pt>
                      <c:pt idx="151">
                        <c:v>43556</c:v>
                      </c:pt>
                      <c:pt idx="152">
                        <c:v>43586</c:v>
                      </c:pt>
                      <c:pt idx="153">
                        <c:v>43617</c:v>
                      </c:pt>
                      <c:pt idx="154">
                        <c:v>43647</c:v>
                      </c:pt>
                      <c:pt idx="155">
                        <c:v>43678</c:v>
                      </c:pt>
                      <c:pt idx="156">
                        <c:v>43709</c:v>
                      </c:pt>
                      <c:pt idx="157">
                        <c:v>43739</c:v>
                      </c:pt>
                      <c:pt idx="158">
                        <c:v>43770</c:v>
                      </c:pt>
                      <c:pt idx="159">
                        <c:v>43800</c:v>
                      </c:pt>
                      <c:pt idx="160">
                        <c:v>43831</c:v>
                      </c:pt>
                      <c:pt idx="161">
                        <c:v>43862</c:v>
                      </c:pt>
                      <c:pt idx="162">
                        <c:v>43891</c:v>
                      </c:pt>
                      <c:pt idx="163">
                        <c:v>43922</c:v>
                      </c:pt>
                      <c:pt idx="164">
                        <c:v>43952</c:v>
                      </c:pt>
                      <c:pt idx="165">
                        <c:v>43983</c:v>
                      </c:pt>
                      <c:pt idx="166">
                        <c:v>44013</c:v>
                      </c:pt>
                      <c:pt idx="167">
                        <c:v>44044</c:v>
                      </c:pt>
                      <c:pt idx="168">
                        <c:v>44075</c:v>
                      </c:pt>
                      <c:pt idx="169">
                        <c:v>44105</c:v>
                      </c:pt>
                      <c:pt idx="170">
                        <c:v>44136</c:v>
                      </c:pt>
                      <c:pt idx="171">
                        <c:v>44166</c:v>
                      </c:pt>
                      <c:pt idx="172">
                        <c:v>44197</c:v>
                      </c:pt>
                      <c:pt idx="173">
                        <c:v>44228</c:v>
                      </c:pt>
                      <c:pt idx="174">
                        <c:v>44256</c:v>
                      </c:pt>
                      <c:pt idx="175">
                        <c:v>44287</c:v>
                      </c:pt>
                      <c:pt idx="176">
                        <c:v>44317</c:v>
                      </c:pt>
                      <c:pt idx="177">
                        <c:v>44348</c:v>
                      </c:pt>
                      <c:pt idx="178">
                        <c:v>44378</c:v>
                      </c:pt>
                      <c:pt idx="179">
                        <c:v>44409</c:v>
                      </c:pt>
                      <c:pt idx="180">
                        <c:v>44440</c:v>
                      </c:pt>
                      <c:pt idx="181">
                        <c:v>44470</c:v>
                      </c:pt>
                      <c:pt idx="182">
                        <c:v>44501</c:v>
                      </c:pt>
                      <c:pt idx="183">
                        <c:v>44531</c:v>
                      </c:pt>
                      <c:pt idx="184">
                        <c:v>44562</c:v>
                      </c:pt>
                      <c:pt idx="185">
                        <c:v>44593</c:v>
                      </c:pt>
                    </c:numCache>
                  </c:numRef>
                </c:cat>
                <c:val>
                  <c:numRef>
                    <c:extLst>
                      <c:ext uri="{02D57815-91ED-43cb-92C2-25804820EDAC}">
                        <c15:formulaRef>
                          <c15:sqref>'Model s neoč. nez. a IFO (M 3b)'!$C$3:$C$150</c15:sqref>
                        </c15:formulaRef>
                      </c:ext>
                    </c:extLst>
                    <c:numCache>
                      <c:formatCode>General</c:formatCode>
                      <c:ptCount val="148"/>
                    </c:numCache>
                  </c:numRef>
                </c:val>
                <c:smooth val="0"/>
                <c:extLst>
                  <c:ext xmlns:c16="http://schemas.microsoft.com/office/drawing/2014/chart" uri="{C3380CC4-5D6E-409C-BE32-E72D297353CC}">
                    <c16:uniqueId val="{00000003-8E7A-431D-8E0D-6789C853ABD0}"/>
                  </c:ext>
                </c:extLst>
              </c15:ser>
            </c15:filteredLineSeries>
          </c:ext>
        </c:extLst>
      </c:lineChart>
      <c:dateAx>
        <c:axId val="55252480"/>
        <c:scaling>
          <c:orientation val="minMax"/>
          <c:max val="44593"/>
          <c:min val="42036"/>
        </c:scaling>
        <c:delete val="0"/>
        <c:axPos val="b"/>
        <c:majorGridlines/>
        <c:numFmt formatCode="mm\/yy" sourceLinked="0"/>
        <c:majorTickMark val="none"/>
        <c:minorTickMark val="none"/>
        <c:tickLblPos val="low"/>
        <c:crossAx val="55254400"/>
        <c:crosses val="autoZero"/>
        <c:auto val="1"/>
        <c:lblOffset val="100"/>
        <c:baseTimeUnit val="months"/>
        <c:majorUnit val="3"/>
        <c:majorTimeUnit val="months"/>
      </c:dateAx>
      <c:valAx>
        <c:axId val="55254400"/>
        <c:scaling>
          <c:orientation val="minMax"/>
        </c:scaling>
        <c:delete val="0"/>
        <c:axPos val="l"/>
        <c:majorGridlines>
          <c:spPr>
            <a:ln>
              <a:solidFill>
                <a:schemeClr val="bg1">
                  <a:lumMod val="75000"/>
                </a:schemeClr>
              </a:solidFill>
            </a:ln>
          </c:spPr>
        </c:majorGridlines>
        <c:title>
          <c:tx>
            <c:rich>
              <a:bodyPr rot="-5400000" vert="horz"/>
              <a:lstStyle/>
              <a:p>
                <a:pPr algn="ctr" rtl="0">
                  <a:defRPr/>
                </a:pPr>
                <a:r>
                  <a:rPr lang="en-US"/>
                  <a:t>meziroční změna v %</a:t>
                </a:r>
                <a:endParaRPr lang="cs-CZ"/>
              </a:p>
            </c:rich>
          </c:tx>
          <c:layout>
            <c:manualLayout>
              <c:xMode val="edge"/>
              <c:yMode val="edge"/>
              <c:x val="1.8961817841294172E-2"/>
              <c:y val="0.16295419547481743"/>
            </c:manualLayout>
          </c:layout>
          <c:overlay val="0"/>
        </c:title>
        <c:numFmt formatCode="0" sourceLinked="0"/>
        <c:majorTickMark val="none"/>
        <c:minorTickMark val="none"/>
        <c:tickLblPos val="nextTo"/>
        <c:spPr>
          <a:ln w="9525">
            <a:noFill/>
          </a:ln>
        </c:spPr>
        <c:crossAx val="552524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2501609461645841E-2"/>
          <c:y val="0.85851024208566107"/>
          <c:w val="0.90025038048791295"/>
          <c:h val="0.13795927630324356"/>
        </c:manualLayout>
      </c:layout>
      <c:overlay val="0"/>
    </c:legend>
    <c:plotVisOnly val="0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cs-CZ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5708797382417078E-2"/>
          <c:y val="9.4292779517062261E-2"/>
          <c:w val="0.93888888888888888"/>
          <c:h val="0.66755800040845714"/>
        </c:manualLayout>
      </c:layout>
      <c:lineChart>
        <c:grouping val="standard"/>
        <c:varyColors val="0"/>
        <c:ser>
          <c:idx val="0"/>
          <c:order val="0"/>
          <c:tx>
            <c:strRef>
              <c:f>historie!$C$27</c:f>
              <c:strCache>
                <c:ptCount val="1"/>
                <c:pt idx="0">
                  <c:v>Výhled +3M (průměr)</c:v>
                </c:pt>
              </c:strCache>
            </c:strRef>
          </c:tx>
          <c:spPr>
            <a:ln>
              <a:solidFill>
                <a:schemeClr val="bg1">
                  <a:lumMod val="65000"/>
                </a:schemeClr>
              </a:solidFill>
              <a:headEnd type="none"/>
              <a:tailEnd type="triangle"/>
            </a:ln>
          </c:spPr>
          <c:marker>
            <c:symbol val="none"/>
          </c:marker>
          <c:dPt>
            <c:idx val="0"/>
            <c:bubble3D val="0"/>
            <c:spPr>
              <a:ln cap="rnd">
                <a:solidFill>
                  <a:schemeClr val="bg1">
                    <a:lumMod val="65000"/>
                  </a:schemeClr>
                </a:solidFill>
                <a:round/>
                <a:headEnd type="none"/>
                <a:tailEnd type="triangle" w="lg" len="sm"/>
              </a:ln>
            </c:spPr>
            <c:extLst>
              <c:ext xmlns:c16="http://schemas.microsoft.com/office/drawing/2014/chart" uri="{C3380CC4-5D6E-409C-BE32-E72D297353CC}">
                <c16:uniqueId val="{00000001-272A-4096-85B2-F2BE626ABA25}"/>
              </c:ext>
            </c:extLst>
          </c:dPt>
          <c:dLbls>
            <c:dLbl>
              <c:idx val="21"/>
              <c:layout>
                <c:manualLayout>
                  <c:x val="-8.8183421516754845E-3"/>
                  <c:y val="-9.332023575638506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72A-4096-85B2-F2BE626ABA2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</c:spPr>
                </c15:leaderLines>
              </c:ext>
            </c:extLst>
          </c:dLbls>
          <c:cat>
            <c:strRef>
              <c:f>historie!$A$3:$A$25</c:f>
              <c:strCache>
                <c:ptCount val="22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  <c:pt idx="11">
                  <c:v>Q1/2019</c:v>
                </c:pt>
                <c:pt idx="12">
                  <c:v>Q2/2019</c:v>
                </c:pt>
                <c:pt idx="13">
                  <c:v>Q3/2019</c:v>
                </c:pt>
                <c:pt idx="14">
                  <c:v>Q4/2019</c:v>
                </c:pt>
                <c:pt idx="15">
                  <c:v>Q1/2020</c:v>
                </c:pt>
                <c:pt idx="16">
                  <c:v>Q2/2020</c:v>
                </c:pt>
                <c:pt idx="17">
                  <c:v>Q3/2020</c:v>
                </c:pt>
                <c:pt idx="18">
                  <c:v>Q4/2020</c:v>
                </c:pt>
                <c:pt idx="19">
                  <c:v>Q1/2021</c:v>
                </c:pt>
                <c:pt idx="20">
                  <c:v>Q2/2021</c:v>
                </c:pt>
                <c:pt idx="21">
                  <c:v>Q3/2021</c:v>
                </c:pt>
              </c:strCache>
              <c:extLst/>
            </c:strRef>
          </c:cat>
          <c:val>
            <c:numRef>
              <c:f>historie!$E$3:$E$25</c:f>
              <c:numCache>
                <c:formatCode>0.00</c:formatCode>
                <c:ptCount val="22"/>
                <c:pt idx="0">
                  <c:v>58.473684210526315</c:v>
                </c:pt>
                <c:pt idx="1">
                  <c:v>53.770731707317069</c:v>
                </c:pt>
                <c:pt idx="2">
                  <c:v>53.513513513513516</c:v>
                </c:pt>
                <c:pt idx="3">
                  <c:v>55.416666666666664</c:v>
                </c:pt>
                <c:pt idx="4">
                  <c:v>54.833333333333336</c:v>
                </c:pt>
                <c:pt idx="5">
                  <c:v>57.22</c:v>
                </c:pt>
                <c:pt idx="6">
                  <c:v>54.019230769230766</c:v>
                </c:pt>
                <c:pt idx="7">
                  <c:v>55.727272727272727</c:v>
                </c:pt>
                <c:pt idx="8">
                  <c:v>54.026315789473685</c:v>
                </c:pt>
                <c:pt idx="9">
                  <c:v>54</c:v>
                </c:pt>
                <c:pt idx="10">
                  <c:v>49.777777777777779</c:v>
                </c:pt>
                <c:pt idx="11">
                  <c:v>52.952380952380949</c:v>
                </c:pt>
                <c:pt idx="12">
                  <c:v>49.743589743589745</c:v>
                </c:pt>
                <c:pt idx="13">
                  <c:v>49.081081081081081</c:v>
                </c:pt>
                <c:pt idx="14">
                  <c:v>50.342857142857142</c:v>
                </c:pt>
                <c:pt idx="15">
                  <c:v>40.658536585365852</c:v>
                </c:pt>
                <c:pt idx="16">
                  <c:v>49.465116279069768</c:v>
                </c:pt>
                <c:pt idx="17">
                  <c:v>53.520833333333336</c:v>
                </c:pt>
                <c:pt idx="18">
                  <c:v>49.135135135135137</c:v>
                </c:pt>
                <c:pt idx="19">
                  <c:v>58.095238095238095</c:v>
                </c:pt>
                <c:pt idx="20">
                  <c:v>58.357142857142854</c:v>
                </c:pt>
                <c:pt idx="21">
                  <c:v>55.77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3-272A-4096-85B2-F2BE626ABA25}"/>
            </c:ext>
          </c:extLst>
        </c:ser>
        <c:ser>
          <c:idx val="1"/>
          <c:order val="1"/>
          <c:tx>
            <c:strRef>
              <c:f>historie!$J$3</c:f>
              <c:strCache>
                <c:ptCount val="1"/>
                <c:pt idx="0">
                  <c:v>Současná situace (průměr)</c:v>
                </c:pt>
              </c:strCache>
            </c:strRef>
          </c:tx>
          <c:spPr>
            <a:ln>
              <a:solidFill>
                <a:srgbClr val="FFC000"/>
              </a:solidFill>
              <a:headEnd type="none"/>
              <a:tailEnd type="triangle"/>
            </a:ln>
          </c:spPr>
          <c:marker>
            <c:symbol val="none"/>
          </c:marker>
          <c:dLbls>
            <c:dLbl>
              <c:idx val="21"/>
              <c:layout>
                <c:manualLayout>
                  <c:x val="-1.1022927689594356E-2"/>
                  <c:y val="8.3497053045186689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/>
                <a:lstStyle/>
                <a:p>
                  <a:pPr>
                    <a:defRPr/>
                  </a:pPr>
                  <a:endParaRPr lang="cs-CZ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72A-4096-85B2-F2BE626ABA25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>
                      <a:noFill/>
                    </a:ln>
                  </c:spPr>
                </c15:leaderLines>
              </c:ext>
            </c:extLst>
          </c:dLbls>
          <c:cat>
            <c:strRef>
              <c:f>historie!$A$3:$A$25</c:f>
              <c:strCache>
                <c:ptCount val="22"/>
                <c:pt idx="0">
                  <c:v>Q2/2016</c:v>
                </c:pt>
                <c:pt idx="1">
                  <c:v>Q3/2016</c:v>
                </c:pt>
                <c:pt idx="2">
                  <c:v>Q4/2016</c:v>
                </c:pt>
                <c:pt idx="3">
                  <c:v>Q1/2017</c:v>
                </c:pt>
                <c:pt idx="4">
                  <c:v>Q2/2017</c:v>
                </c:pt>
                <c:pt idx="5">
                  <c:v>Q3/2017</c:v>
                </c:pt>
                <c:pt idx="6">
                  <c:v>Q4/2017</c:v>
                </c:pt>
                <c:pt idx="7">
                  <c:v>Q1/2018</c:v>
                </c:pt>
                <c:pt idx="8">
                  <c:v>Q2/2018</c:v>
                </c:pt>
                <c:pt idx="9">
                  <c:v>Q3/2018</c:v>
                </c:pt>
                <c:pt idx="10">
                  <c:v>Q4/2018</c:v>
                </c:pt>
                <c:pt idx="11">
                  <c:v>Q1/2019</c:v>
                </c:pt>
                <c:pt idx="12">
                  <c:v>Q2/2019</c:v>
                </c:pt>
                <c:pt idx="13">
                  <c:v>Q3/2019</c:v>
                </c:pt>
                <c:pt idx="14">
                  <c:v>Q4/2019</c:v>
                </c:pt>
                <c:pt idx="15">
                  <c:v>Q1/2020</c:v>
                </c:pt>
                <c:pt idx="16">
                  <c:v>Q2/2020</c:v>
                </c:pt>
                <c:pt idx="17">
                  <c:v>Q3/2020</c:v>
                </c:pt>
                <c:pt idx="18">
                  <c:v>Q4/2020</c:v>
                </c:pt>
                <c:pt idx="19">
                  <c:v>Q1/2021</c:v>
                </c:pt>
                <c:pt idx="20">
                  <c:v>Q2/2021</c:v>
                </c:pt>
                <c:pt idx="21">
                  <c:v>Q3/2021</c:v>
                </c:pt>
              </c:strCache>
              <c:extLst/>
            </c:strRef>
          </c:cat>
          <c:val>
            <c:numRef>
              <c:f>historie!$C$3:$C$25</c:f>
              <c:numCache>
                <c:formatCode>0.00</c:formatCode>
                <c:ptCount val="22"/>
                <c:pt idx="0">
                  <c:v>56.131578947368418</c:v>
                </c:pt>
                <c:pt idx="1">
                  <c:v>53.231707317073173</c:v>
                </c:pt>
                <c:pt idx="2">
                  <c:v>52.756756756756758</c:v>
                </c:pt>
                <c:pt idx="3">
                  <c:v>52.125</c:v>
                </c:pt>
                <c:pt idx="4">
                  <c:v>54.895833333333336</c:v>
                </c:pt>
                <c:pt idx="5">
                  <c:v>54.68</c:v>
                </c:pt>
                <c:pt idx="6">
                  <c:v>56.942307692307693</c:v>
                </c:pt>
                <c:pt idx="7">
                  <c:v>53.863636363636367</c:v>
                </c:pt>
                <c:pt idx="8">
                  <c:v>52.44736842105263</c:v>
                </c:pt>
                <c:pt idx="9">
                  <c:v>50.877551020408163</c:v>
                </c:pt>
                <c:pt idx="10">
                  <c:v>54.75</c:v>
                </c:pt>
                <c:pt idx="11">
                  <c:v>51.142857142857146</c:v>
                </c:pt>
                <c:pt idx="12">
                  <c:v>49.871794871794869</c:v>
                </c:pt>
                <c:pt idx="13">
                  <c:v>47.351351351351354</c:v>
                </c:pt>
                <c:pt idx="14">
                  <c:v>51.857142857142854</c:v>
                </c:pt>
                <c:pt idx="15">
                  <c:v>39.073170731707314</c:v>
                </c:pt>
                <c:pt idx="16">
                  <c:v>42.046511627906973</c:v>
                </c:pt>
                <c:pt idx="17">
                  <c:v>52.583333333333336</c:v>
                </c:pt>
                <c:pt idx="18">
                  <c:v>57.162162162162161</c:v>
                </c:pt>
                <c:pt idx="19">
                  <c:v>51.952380952380949</c:v>
                </c:pt>
                <c:pt idx="20">
                  <c:v>51.821428571428569</c:v>
                </c:pt>
                <c:pt idx="21">
                  <c:v>54.01</c:v>
                </c:pt>
              </c:numCache>
              <c:extLst/>
            </c:numRef>
          </c:val>
          <c:smooth val="1"/>
          <c:extLst>
            <c:ext xmlns:c16="http://schemas.microsoft.com/office/drawing/2014/chart" uri="{C3380CC4-5D6E-409C-BE32-E72D297353CC}">
              <c16:uniqueId val="{00000005-272A-4096-85B2-F2BE626ABA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3171840"/>
        <c:axId val="173173376"/>
      </c:lineChart>
      <c:catAx>
        <c:axId val="1731718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/>
          <a:lstStyle/>
          <a:p>
            <a:pPr>
              <a:defRPr/>
            </a:pPr>
            <a:endParaRPr lang="cs-CZ"/>
          </a:p>
        </c:txPr>
        <c:crossAx val="173173376"/>
        <c:crosses val="autoZero"/>
        <c:auto val="1"/>
        <c:lblAlgn val="ctr"/>
        <c:lblOffset val="100"/>
        <c:tickLblSkip val="3"/>
        <c:tickMarkSkip val="1"/>
        <c:noMultiLvlLbl val="0"/>
      </c:catAx>
      <c:valAx>
        <c:axId val="173173376"/>
        <c:scaling>
          <c:orientation val="minMax"/>
          <c:min val="35"/>
        </c:scaling>
        <c:delete val="0"/>
        <c:axPos val="l"/>
        <c:majorGridlines>
          <c:spPr>
            <a:ln w="6350">
              <a:solidFill>
                <a:schemeClr val="bg1">
                  <a:lumMod val="85000"/>
                </a:schemeClr>
              </a:solidFill>
            </a:ln>
          </c:spPr>
        </c:majorGridlines>
        <c:numFmt formatCode="#,##0" sourceLinked="0"/>
        <c:majorTickMark val="out"/>
        <c:minorTickMark val="none"/>
        <c:tickLblPos val="nextTo"/>
        <c:crossAx val="173171840"/>
        <c:crosses val="autoZero"/>
        <c:crossBetween val="between"/>
        <c:majorUnit val="5"/>
      </c:valAx>
    </c:plotArea>
    <c:legend>
      <c:legendPos val="b"/>
      <c:layout>
        <c:manualLayout>
          <c:xMode val="edge"/>
          <c:yMode val="edge"/>
          <c:x val="7.6657699037620319E-2"/>
          <c:y val="0.85575346284479226"/>
          <c:w val="0.89875546806649165"/>
          <c:h val="0.12942492983702877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200"/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01C43E83-CE4B-4660-8631-0654C7339C26}" type="datetimeFigureOut">
              <a:rPr lang="en-US" smtClean="0"/>
              <a:t>11/9/2021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52823D16-DBED-445A-AD8F-3AF01E63F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7201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/>
          <a:lstStyle>
            <a:lvl1pPr algn="r">
              <a:defRPr sz="1200"/>
            </a:lvl1pPr>
          </a:lstStyle>
          <a:p>
            <a:fld id="{F3E8078F-9A6C-4213-B0AF-7C4FD611FCD4}" type="datetimeFigureOut">
              <a:rPr lang="de-DE" smtClean="0"/>
              <a:t>09.11.2021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65175" y="744538"/>
            <a:ext cx="526732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70" tIns="46136" rIns="92270" bIns="46136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2270" tIns="46136" rIns="92270" bIns="46136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6411"/>
          </a:xfrm>
          <a:prstGeom prst="rect">
            <a:avLst/>
          </a:prstGeom>
        </p:spPr>
        <p:txBody>
          <a:bodyPr vert="horz" lIns="92270" tIns="46136" rIns="92270" bIns="46136" rtlCol="0" anchor="b"/>
          <a:lstStyle>
            <a:lvl1pPr algn="r">
              <a:defRPr sz="1200"/>
            </a:lvl1pPr>
          </a:lstStyle>
          <a:p>
            <a:fld id="{4F21D172-57C7-4E47-972B-9A6AD89F10E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47706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65175" y="744538"/>
            <a:ext cx="5267325" cy="3724275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85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F21D172-57C7-4E47-972B-9A6AD89F10EF}" type="slidenum">
              <a:rPr lang="de-DE" smtClean="0"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59252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oleObject" Target="../embeddings/oleObject2.bin"/><Relationship Id="rId7" Type="http://schemas.openxmlformats.org/officeDocument/2006/relationships/image" Target="../media/image4.emf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Relationship Id="rId4" Type="http://schemas.openxmlformats.org/officeDocument/2006/relationships/image" Target="../media/image6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292248551"/>
              </p:ext>
            </p:extLst>
          </p:nvPr>
        </p:nvGraphicFramePr>
        <p:xfrm>
          <a:off x="0" y="0"/>
          <a:ext cx="158750" cy="15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158750" cy="15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11"/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95"/>
          <a:stretch/>
        </p:blipFill>
        <p:spPr>
          <a:xfrm>
            <a:off x="-5309" y="0"/>
            <a:ext cx="10698709" cy="7561264"/>
          </a:xfrm>
          <a:prstGeom prst="rect">
            <a:avLst/>
          </a:prstGeom>
        </p:spPr>
      </p:pic>
      <p:sp>
        <p:nvSpPr>
          <p:cNvPr id="11" name="Textplatzhalter 10"/>
          <p:cNvSpPr>
            <a:spLocks noGrp="1"/>
          </p:cNvSpPr>
          <p:nvPr>
            <p:ph type="body" sz="quarter" idx="14"/>
          </p:nvPr>
        </p:nvSpPr>
        <p:spPr>
          <a:xfrm>
            <a:off x="764425" y="4603443"/>
            <a:ext cx="9159240" cy="692497"/>
          </a:xfrm>
          <a:noFill/>
          <a:extLst>
            <a:ext uri="{909E8E84-426E-40DD-AFC4-6F175D3DCCD1}">
              <a14:hiddenFill xmlns:a14="http://schemas.microsoft.com/office/drawing/2010/main">
                <a:blipFill dpi="0" rotWithShape="1">
                  <a:blip r:embed="rId6">
                    <a:extLst>
                      <a:ext uri="{28A0092B-C50C-407E-A947-70E740481C1C}">
                        <a14:useLocalDpi val="0"/>
                      </a:ext>
                    </a:extLst>
                  </a:blip>
                  <a:srcRect/>
                  <a:stretch>
                    <a:fillRect/>
                  </a:stretch>
                </a:blipFill>
              </a14:hiddenFill>
            </a:ext>
          </a:extLst>
        </p:spPr>
        <p:txBody>
          <a:bodyPr wrap="square" lIns="0" tIns="0" rIns="0" bIns="0" anchor="b" anchorCtr="0">
            <a:spAutoFit/>
          </a:bodyPr>
          <a:lstStyle>
            <a:lvl1pPr>
              <a:spcBef>
                <a:spcPts val="0"/>
              </a:spcBef>
              <a:defRPr sz="4500" b="1"/>
            </a:lvl1pPr>
            <a:lvl2pPr>
              <a:spcBef>
                <a:spcPts val="0"/>
              </a:spcBef>
              <a:defRPr sz="3000" b="1"/>
            </a:lvl2pPr>
            <a:lvl3pPr marL="0" indent="0" algn="l">
              <a:spcBef>
                <a:spcPts val="0"/>
              </a:spcBef>
              <a:buNone/>
              <a:defRPr sz="3000" b="1"/>
            </a:lvl3pPr>
            <a:lvl4pPr marL="0" indent="0">
              <a:spcBef>
                <a:spcPts val="0"/>
              </a:spcBef>
              <a:buNone/>
              <a:defRPr sz="3000" b="1"/>
            </a:lvl4pPr>
            <a:lvl5pPr marL="0" indent="0">
              <a:spcBef>
                <a:spcPts val="0"/>
              </a:spcBef>
              <a:buNone/>
              <a:defRPr sz="3000" b="1"/>
            </a:lvl5pPr>
            <a:lvl6pPr marL="0" indent="0">
              <a:spcBef>
                <a:spcPts val="0"/>
              </a:spcBef>
              <a:buNone/>
              <a:defRPr sz="3000" b="1">
                <a:latin typeface="Century Gothic" pitchFamily="34" charset="0"/>
              </a:defRPr>
            </a:lvl6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umsplatzhalter 3" hidden="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BCD607-6B7C-49A6-87F4-0A7E813A5AB3}" type="datetime1">
              <a:rPr lang="en-GB" noProof="0" smtClean="0"/>
              <a:t>09/11/2021</a:t>
            </a:fld>
            <a:endParaRPr lang="en-US" noProof="0"/>
          </a:p>
        </p:txBody>
      </p:sp>
      <p:sp>
        <p:nvSpPr>
          <p:cNvPr id="5" name="Fußzeilenplatzhalter 4" hidden="1"/>
          <p:cNvSpPr>
            <a:spLocks noGrp="1"/>
          </p:cNvSpPr>
          <p:nvPr>
            <p:ph type="ftr" sz="quarter" idx="11"/>
          </p:nvPr>
        </p:nvSpPr>
        <p:spPr>
          <a:xfrm>
            <a:off x="899160" y="7176199"/>
            <a:ext cx="3609334" cy="385064"/>
          </a:xfrm>
        </p:spPr>
        <p:txBody>
          <a:bodyPr/>
          <a:lstStyle/>
          <a:p>
            <a:r>
              <a:rPr lang="en-US" noProof="0" dirty="0"/>
              <a:t>chapter</a:t>
            </a:r>
          </a:p>
        </p:txBody>
      </p:sp>
      <p:sp>
        <p:nvSpPr>
          <p:cNvPr id="6" name="Foliennummernplatzhalter 5" hidden="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764425" y="5511484"/>
            <a:ext cx="5522075" cy="615553"/>
          </a:xfrm>
          <a:noFill/>
        </p:spPr>
        <p:txBody>
          <a:bodyPr wrap="square" lIns="0" tIns="0" rIns="0" bIns="0" anchor="t" anchorCtr="0">
            <a:spAutoFit/>
          </a:bodyPr>
          <a:lstStyle>
            <a:lvl1pPr marL="0" indent="0" algn="l">
              <a:spcBef>
                <a:spcPts val="0"/>
              </a:spcBef>
              <a:buNone/>
              <a:defRPr sz="2000" b="0" baseline="0">
                <a:solidFill>
                  <a:schemeClr val="tx1"/>
                </a:solidFill>
              </a:defRPr>
            </a:lvl1pPr>
            <a:lvl2pPr marL="5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430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645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861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607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1291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6506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1722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/>
              <a:t>Click here to add your subtitle and the name of speaker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810" y="321360"/>
            <a:ext cx="3568578" cy="2521738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9867" y="827252"/>
            <a:ext cx="2214372" cy="98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795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only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/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109287576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3" imgW="270" imgH="270" progId="TCLayout.ActiveDocument.1">
                  <p:embed/>
                </p:oleObj>
              </mc:Choice>
              <mc:Fallback>
                <p:oleObj name="think-cell Slide" r:id="rId3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2501406" y="169459"/>
            <a:ext cx="7766198" cy="760181"/>
          </a:xfrm>
        </p:spPr>
        <p:txBody>
          <a:bodyPr/>
          <a:lstStyle>
            <a:lvl1pPr>
              <a:defRPr b="1"/>
            </a:lvl1pPr>
          </a:lstStyle>
          <a:p>
            <a:r>
              <a:rPr lang="en-US" noProof="0" dirty="0"/>
              <a:t>Click here to add your title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CB126-652A-4818-8A8F-CE66FE08CD68}" type="datetime1">
              <a:rPr lang="en-GB" noProof="0" smtClean="0"/>
              <a:t>09/11/2021</a:t>
            </a:fld>
            <a:endParaRPr lang="en-US" noProof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>
          <a:xfrm>
            <a:off x="252484" y="7176199"/>
            <a:ext cx="4256010" cy="385064"/>
          </a:xfrm>
        </p:spPr>
        <p:txBody>
          <a:bodyPr/>
          <a:lstStyle/>
          <a:p>
            <a:r>
              <a:rPr lang="en-US" noProof="0" dirty="0"/>
              <a:t>chapter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>
          <a:xfrm>
            <a:off x="6184906" y="7176199"/>
            <a:ext cx="4257868" cy="385064"/>
          </a:xfrm>
        </p:spPr>
        <p:txBody>
          <a:bodyPr/>
          <a:lstStyle/>
          <a:p>
            <a:fld id="{2EFE9AD8-4CF8-4A0A-8D8A-B8E100449A7A}" type="slidenum">
              <a:rPr lang="en-US" noProof="0" smtClean="0"/>
              <a:t>‹#›</a:t>
            </a:fld>
            <a:endParaRPr lang="en-US" noProof="0"/>
          </a:p>
        </p:txBody>
      </p:sp>
      <p:cxnSp>
        <p:nvCxnSpPr>
          <p:cNvPr id="9" name="Gerade Verbindung 8"/>
          <p:cNvCxnSpPr/>
          <p:nvPr userDrawn="1"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8773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/>
          <p:cNvGraphicFramePr>
            <a:graphicFrameLocks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409274975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270" imgH="270" progId="TCLayout.ActiveDocument.1">
                  <p:embed/>
                </p:oleObj>
              </mc:Choice>
              <mc:Fallback>
                <p:oleObj name="think-cell Slide" r:id="rId5" imgW="270" imgH="27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252483" y="259190"/>
            <a:ext cx="7130671" cy="74496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US" noProof="0" dirty="0"/>
              <a:t>Click here to add your title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252483" y="1520796"/>
            <a:ext cx="10188200" cy="1384995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en-US" noProof="0" dirty="0"/>
              <a:t>The first level</a:t>
            </a:r>
          </a:p>
          <a:p>
            <a:pPr lvl="1"/>
            <a:r>
              <a:rPr lang="en-US" noProof="0" dirty="0"/>
              <a:t>The second level</a:t>
            </a:r>
          </a:p>
          <a:p>
            <a:pPr lvl="2"/>
            <a:r>
              <a:rPr lang="en-US" noProof="0" dirty="0"/>
              <a:t>The third level</a:t>
            </a:r>
          </a:p>
          <a:p>
            <a:pPr lvl="3"/>
            <a:r>
              <a:rPr lang="en-US" noProof="0" dirty="0"/>
              <a:t>The fourth level</a:t>
            </a:r>
          </a:p>
          <a:p>
            <a:pPr lvl="4"/>
            <a:r>
              <a:rPr lang="en-US" noProof="0" dirty="0"/>
              <a:t>The fifth level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07408" y="7176199"/>
            <a:ext cx="1676509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ct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FFCB4416-7B04-42E2-A694-ECB895EF5005}" type="datetime1">
              <a:rPr lang="en-GB" noProof="0" smtClean="0"/>
              <a:t>09/11/2021</a:t>
            </a:fld>
            <a:endParaRPr lang="en-US" noProof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52483" y="7176199"/>
            <a:ext cx="4256011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r>
              <a:rPr lang="en-US" noProof="0" dirty="0"/>
              <a:t>chapter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184906" y="7176199"/>
            <a:ext cx="4257868" cy="385064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  <a:latin typeface="Century Gothic" pitchFamily="34" charset="0"/>
              </a:defRPr>
            </a:lvl1pPr>
          </a:lstStyle>
          <a:p>
            <a:fld id="{2EFE9AD8-4CF8-4A0A-8D8A-B8E100449A7A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cxnSp>
        <p:nvCxnSpPr>
          <p:cNvPr id="11" name="Gerade Verbindung 8"/>
          <p:cNvCxnSpPr/>
          <p:nvPr/>
        </p:nvCxnSpPr>
        <p:spPr>
          <a:xfrm>
            <a:off x="252483" y="7081683"/>
            <a:ext cx="10190291" cy="0"/>
          </a:xfrm>
          <a:prstGeom prst="line">
            <a:avLst/>
          </a:prstGeom>
          <a:ln w="127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2351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hf hdr="0" ftr="0" dt="0"/>
  <p:txStyles>
    <p:titleStyle>
      <a:lvl1pPr algn="l" defTabSz="1043056" rtl="0" eaLnBrk="1" latinLnBrk="0" hangingPunct="1">
        <a:spcBef>
          <a:spcPct val="0"/>
        </a:spcBef>
        <a:buNone/>
        <a:defRPr sz="2700" b="1" kern="1200">
          <a:solidFill>
            <a:schemeClr val="tx1"/>
          </a:solidFill>
          <a:latin typeface="Century Gothic" pitchFamily="34" charset="0"/>
          <a:ea typeface="+mj-ea"/>
          <a:cs typeface="Arial" pitchFamily="34" charset="0"/>
        </a:defRPr>
      </a:lvl1pPr>
    </p:titleStyle>
    <p:bodyStyle>
      <a:lvl1pPr marL="0" indent="0" algn="l" defTabSz="1043056" rtl="0" eaLnBrk="1" latinLnBrk="0" hangingPunct="1">
        <a:spcBef>
          <a:spcPts val="0"/>
        </a:spcBef>
        <a:buFont typeface="Arial" pitchFamily="34" charset="0"/>
        <a:buNone/>
        <a:defRPr sz="1800" b="0" kern="1200" baseline="0">
          <a:solidFill>
            <a:schemeClr val="tx1"/>
          </a:solidFill>
          <a:latin typeface="Century Gothic" pitchFamily="34" charset="0"/>
          <a:ea typeface="+mn-ea"/>
          <a:cs typeface="+mn-cs"/>
        </a:defRPr>
      </a:lvl1pPr>
      <a:lvl2pPr marL="198438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2pPr>
      <a:lvl3pPr marL="4111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3pPr>
      <a:lvl4pPr marL="609600" indent="-198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4pPr>
      <a:lvl5pPr marL="808038" indent="-18256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5pPr>
      <a:lvl6pPr marL="1020763" indent="-212725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6pPr>
      <a:lvl7pPr marL="1235075" indent="-214313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7pPr>
      <a:lvl8pPr marL="1227764" indent="-206438" algn="l" defTabSz="1043056" rtl="0" eaLnBrk="1" latinLnBrk="0" hangingPunct="1">
        <a:spcBef>
          <a:spcPts val="0"/>
        </a:spcBef>
        <a:buFont typeface="Wingdings" pitchFamily="2" charset="2"/>
        <a:buChar char="§"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8pPr>
      <a:lvl9pPr marL="1227764" indent="0" algn="l" defTabSz="1043056" rtl="0" eaLnBrk="1" latinLnBrk="0" hangingPunct="1">
        <a:spcBef>
          <a:spcPts val="0"/>
        </a:spcBef>
        <a:buFont typeface="Wingdings" pitchFamily="2" charset="2"/>
        <a:buNone/>
        <a:defRPr sz="1800" kern="1200">
          <a:solidFill>
            <a:schemeClr val="tx1"/>
          </a:solidFill>
          <a:latin typeface="Century Gothic" pitchFamily="34" charset="0"/>
          <a:ea typeface="+mn-ea"/>
          <a:cs typeface="+mn-cs"/>
        </a:defRPr>
      </a:lvl9pPr>
    </p:bodyStyle>
    <p:otherStyle>
      <a:defPPr>
        <a:defRPr lang="en-US"/>
      </a:defPPr>
      <a:lvl1pPr marL="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2152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104305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56458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086112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07640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29168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0696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72224" algn="l" defTabSz="1043056" rtl="0" eaLnBrk="1" latinLnBrk="0" hangingPunct="1"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slideLayout" Target="../slideLayouts/slideLayout2.xml"/><Relationship Id="rId7" Type="http://schemas.openxmlformats.org/officeDocument/2006/relationships/chart" Target="../charts/chart1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6" Type="http://schemas.openxmlformats.org/officeDocument/2006/relationships/image" Target="../media/image7.emf"/><Relationship Id="rId5" Type="http://schemas.openxmlformats.org/officeDocument/2006/relationships/oleObject" Target="../embeddings/oleObject4.bin"/><Relationship Id="rId4" Type="http://schemas.openxmlformats.org/officeDocument/2006/relationships/notesSlide" Target="../notesSlides/notesSlide2.xml"/><Relationship Id="rId9" Type="http://schemas.openxmlformats.org/officeDocument/2006/relationships/image" Target="../media/image9.sv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platzhalter 8"/>
          <p:cNvSpPr>
            <a:spLocks noGrp="1"/>
          </p:cNvSpPr>
          <p:nvPr>
            <p:ph type="body" sz="quarter" idx="14"/>
          </p:nvPr>
        </p:nvSpPr>
        <p:spPr bwMode="gray">
          <a:xfrm>
            <a:off x="764424" y="4064836"/>
            <a:ext cx="9928976" cy="1231106"/>
          </a:xfrm>
        </p:spPr>
        <p:txBody>
          <a:bodyPr/>
          <a:lstStyle/>
          <a:p>
            <a:r>
              <a:rPr lang="cs-CZ" sz="2800" dirty="0"/>
              <a:t>Index Exportu </a:t>
            </a:r>
            <a:r>
              <a:rPr lang="cs-CZ" sz="2800"/>
              <a:t>– </a:t>
            </a:r>
            <a:r>
              <a:rPr lang="cs-CZ" sz="2400"/>
              <a:t>navzdory všemu rekordní hranice 4 biliónů na dosah</a:t>
            </a:r>
            <a:endParaRPr lang="cs-CZ" sz="2800"/>
          </a:p>
          <a:p>
            <a:endParaRPr lang="cs-CZ" sz="2800" dirty="0"/>
          </a:p>
        </p:txBody>
      </p:sp>
      <p:sp>
        <p:nvSpPr>
          <p:cNvPr id="7" name="Untertitel 6"/>
          <p:cNvSpPr>
            <a:spLocks noGrp="1"/>
          </p:cNvSpPr>
          <p:nvPr>
            <p:ph type="subTitle" idx="1"/>
          </p:nvPr>
        </p:nvSpPr>
        <p:spPr bwMode="gray">
          <a:xfrm>
            <a:off x="764425" y="5511484"/>
            <a:ext cx="7598525" cy="615553"/>
          </a:xfrm>
        </p:spPr>
        <p:txBody>
          <a:bodyPr/>
          <a:lstStyle/>
          <a:p>
            <a:r>
              <a:rPr lang="cs-CZ" dirty="0"/>
              <a:t>Helena Horská, hlavní ekonomka Raiffeisenbank a.s.</a:t>
            </a:r>
          </a:p>
          <a:p>
            <a:r>
              <a:rPr lang="en-US" dirty="0"/>
              <a:t>h</a:t>
            </a:r>
            <a:r>
              <a:rPr lang="cs-CZ" dirty="0" err="1"/>
              <a:t>elena.horska</a:t>
            </a:r>
            <a:r>
              <a:rPr lang="en-US" dirty="0"/>
              <a:t>@rb.cz</a:t>
            </a:r>
          </a:p>
        </p:txBody>
      </p:sp>
    </p:spTree>
    <p:extLst>
      <p:ext uri="{BB962C8B-B14F-4D97-AF65-F5344CB8AC3E}">
        <p14:creationId xmlns:p14="http://schemas.microsoft.com/office/powerpoint/2010/main" val="68453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5" name="Object 24" hidden="1"/>
          <p:cNvGraphicFramePr>
            <a:graphicFrameLocks noChangeAspect="1"/>
          </p:cNvGraphicFramePr>
          <p:nvPr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51967271"/>
              </p:ext>
            </p:ext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38" imgH="338" progId="TCLayout.ActiveDocument.1">
                  <p:embed/>
                </p:oleObj>
              </mc:Choice>
              <mc:Fallback>
                <p:oleObj name="think-cell Slide" r:id="rId5" imgW="338" imgH="338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18" hidden="1"/>
          <p:cNvSpPr/>
          <p:nvPr>
            <p:custDataLst>
              <p:tags r:id="rId2"/>
            </p:custDataLst>
          </p:nvPr>
        </p:nvSpPr>
        <p:spPr bwMode="auto">
          <a:xfrm>
            <a:off x="0" y="0"/>
            <a:ext cx="158750" cy="158750"/>
          </a:xfrm>
          <a:prstGeom prst="rect">
            <a:avLst/>
          </a:prstGeom>
          <a:solidFill>
            <a:scrgbClr r="0" g="0" b="0"/>
          </a:soli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rtlCol="0" anchor="ctr"/>
          <a:lstStyle/>
          <a:p>
            <a:pPr algn="ctr">
              <a:spcBef>
                <a:spcPct val="0"/>
              </a:spcBef>
              <a:spcAft>
                <a:spcPct val="0"/>
              </a:spcAft>
            </a:pPr>
            <a:endParaRPr lang="en-US" sz="1600">
              <a:latin typeface="Century Gothic" panose="020B0502020202020204" pitchFamily="34" charset="0"/>
              <a:sym typeface="Century Gothic" panose="020B0502020202020204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115" y="166801"/>
            <a:ext cx="10262657" cy="760181"/>
          </a:xfrm>
        </p:spPr>
        <p:txBody>
          <a:bodyPr/>
          <a:lstStyle/>
          <a:p>
            <a:pPr algn="ctr"/>
            <a:r>
              <a:rPr lang="cs-CZ" sz="2800" dirty="0"/>
              <a:t>IE</a:t>
            </a:r>
            <a:r>
              <a:rPr lang="cs-CZ" sz="2800"/>
              <a:t>: navzdory všemu rekordní hranice 4 biliónů na dosah</a:t>
            </a:r>
            <a:br>
              <a:rPr lang="cs-CZ" sz="3200"/>
            </a:br>
            <a:endParaRPr lang="en-US" sz="2400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2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328681" y="6967537"/>
            <a:ext cx="9912549" cy="4476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1100" i="1"/>
              <a:t>Zdroj: Výpočet Raiffeisenbank ve spolupráci s Asociací Exportérů, data k 08. 11. 2021.</a:t>
            </a:r>
          </a:p>
          <a:p>
            <a:r>
              <a:rPr lang="cs-CZ" sz="1100" i="1"/>
              <a:t>Pozn.: Údaje do září 2021 odpovídají zveřejněné statistice národního vývozu ČSÚ, od října 2021 prognóza IE.</a:t>
            </a:r>
            <a:endParaRPr lang="cs-CZ" sz="400" i="1" dirty="0"/>
          </a:p>
        </p:txBody>
      </p:sp>
      <p:sp>
        <p:nvSpPr>
          <p:cNvPr id="7" name="TextBox 6"/>
          <p:cNvSpPr txBox="1"/>
          <p:nvPr/>
        </p:nvSpPr>
        <p:spPr>
          <a:xfrm>
            <a:off x="180116" y="692943"/>
            <a:ext cx="10333168" cy="3460415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Export </a:t>
            </a:r>
            <a:r>
              <a:rPr lang="cs-CZ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statečně bojuje na všech frontách. V září poklesla výkonnost exportu o 2,8 %, poprvé za 7 měsíců. Vývoz motorových vozidel propadl dokonce o 33 % r/r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Poprvé po 12 měsících sklouzl export </a:t>
            </a:r>
            <a:r>
              <a:rPr lang="cs-CZ" sz="1400" dirty="0">
                <a:latin typeface="Arial" panose="020B0604020202020204" pitchFamily="34" charset="0"/>
                <a:ea typeface="Arial" panose="020B0604020202020204" pitchFamily="34" charset="0"/>
              </a:rPr>
              <a:t>v září těšně </a:t>
            </a:r>
            <a:r>
              <a:rPr lang="cs-CZ" sz="1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pod </a:t>
            </a:r>
            <a:r>
              <a:rPr lang="cs-CZ" sz="1400" b="1" dirty="0" err="1">
                <a:effectLst/>
                <a:latin typeface="Arial" panose="020B0604020202020204" pitchFamily="34" charset="0"/>
                <a:ea typeface="Arial" panose="020B0604020202020204" pitchFamily="34" charset="0"/>
              </a:rPr>
              <a:t>předkoronavirovou</a:t>
            </a:r>
            <a:r>
              <a:rPr lang="cs-CZ" sz="1400" b="1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 úroveň </a:t>
            </a:r>
            <a:r>
              <a:rPr lang="cs-CZ" sz="1400" dirty="0">
                <a:effectLst/>
                <a:latin typeface="Arial" panose="020B0604020202020204" pitchFamily="34" charset="0"/>
                <a:ea typeface="Arial" panose="020B0604020202020204" pitchFamily="34" charset="0"/>
              </a:rPr>
              <a:t>z loňského února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</a:rPr>
              <a:t>Důvodů je více:  </a:t>
            </a:r>
          </a:p>
          <a:p>
            <a:pPr marL="1617663" lvl="1" indent="177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</a:rPr>
              <a:t>zauzlené výrobní řetězce</a:t>
            </a:r>
          </a:p>
          <a:p>
            <a:pPr marL="1617663" lvl="1" indent="177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</a:rPr>
              <a:t>problémy v dopravě a logistice</a:t>
            </a:r>
          </a:p>
          <a:p>
            <a:pPr marL="1617663" lvl="1" indent="1778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</a:rPr>
              <a:t>raketový růst nákladů včetně nyní i energií.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</a:rPr>
              <a:t>Přesto podle výpočtu Indexu Exportu má český vývoz šanci se </a:t>
            </a:r>
            <a:r>
              <a:rPr lang="cs-CZ" sz="1400" b="1" dirty="0">
                <a:latin typeface="Arial" panose="020B0604020202020204" pitchFamily="34" charset="0"/>
              </a:rPr>
              <a:t>na dosah přiblížit k rekordní hranici 4 biliónů korun</a:t>
            </a:r>
            <a:r>
              <a:rPr lang="cs-CZ" sz="1400" dirty="0">
                <a:latin typeface="Arial" panose="020B0604020202020204" pitchFamily="34" charset="0"/>
              </a:rPr>
              <a:t>. K překonání mu bude nejspíš chybět jen pár desítek miliónů korun. </a:t>
            </a: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cs-CZ" sz="1400" dirty="0">
                <a:latin typeface="Arial" panose="020B0604020202020204" pitchFamily="34" charset="0"/>
              </a:rPr>
              <a:t>Situace je nadále velmi nejistá, stejně jako vyhlídky na opětovné oživení exportu, což naznačuje i průzkum mezi exportéry.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cs-CZ" sz="1400" i="1" dirty="0"/>
          </a:p>
        </p:txBody>
      </p:sp>
      <p:graphicFrame>
        <p:nvGraphicFramePr>
          <p:cNvPr id="10" name="Chart 9">
            <a:extLst>
              <a:ext uri="{FF2B5EF4-FFF2-40B4-BE49-F238E27FC236}">
                <a16:creationId xmlns:a16="http://schemas.microsoft.com/office/drawing/2014/main" id="{00000000-0008-0000-0200-00000200000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49007778"/>
              </p:ext>
            </p:extLst>
          </p:nvPr>
        </p:nvGraphicFramePr>
        <p:xfrm>
          <a:off x="405866" y="4153358"/>
          <a:ext cx="10107417" cy="28767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pic>
        <p:nvPicPr>
          <p:cNvPr id="3" name="Graphic 2" descr="Continuous Improvement with solid fill">
            <a:extLst>
              <a:ext uri="{FF2B5EF4-FFF2-40B4-BE49-F238E27FC236}">
                <a16:creationId xmlns:a16="http://schemas.microsoft.com/office/drawing/2014/main" id="{78382916-97B0-4933-B6CB-3772F68B5B3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885567" y="2026470"/>
            <a:ext cx="1042949" cy="10429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6611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4"/>
            <a:ext cx="9313802" cy="760181"/>
          </a:xfrm>
        </p:spPr>
        <p:txBody>
          <a:bodyPr/>
          <a:lstStyle/>
          <a:p>
            <a:pPr algn="ctr"/>
            <a:r>
              <a:rPr lang="cs-CZ" dirty="0"/>
              <a:t>Čtvrtletní průzkum mezi exportéry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3</a:t>
            </a:fld>
            <a:endParaRPr lang="en-US" noProof="0" dirty="0"/>
          </a:p>
        </p:txBody>
      </p:sp>
      <p:sp>
        <p:nvSpPr>
          <p:cNvPr id="5" name="TextBox 4"/>
          <p:cNvSpPr txBox="1"/>
          <p:nvPr/>
        </p:nvSpPr>
        <p:spPr>
          <a:xfrm>
            <a:off x="630858" y="1829169"/>
            <a:ext cx="9813928" cy="457200"/>
          </a:xfrm>
          <a:prstGeom prst="rect">
            <a:avLst/>
          </a:prstGeom>
          <a:noFill/>
          <a:ln w="9525">
            <a:noFill/>
          </a:ln>
        </p:spPr>
        <p:txBody>
          <a:bodyPr wrap="non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0                                                                           50                                                                         100</a:t>
            </a:r>
          </a:p>
        </p:txBody>
      </p:sp>
      <p:sp>
        <p:nvSpPr>
          <p:cNvPr id="6" name="Rectangle 5"/>
          <p:cNvSpPr/>
          <p:nvPr/>
        </p:nvSpPr>
        <p:spPr>
          <a:xfrm>
            <a:off x="708712" y="1718094"/>
            <a:ext cx="9090026" cy="266700"/>
          </a:xfrm>
          <a:prstGeom prst="rect">
            <a:avLst/>
          </a:prstGeom>
          <a:gradFill flip="none" rotWithShape="1">
            <a:gsLst>
              <a:gs pos="30000">
                <a:schemeClr val="accent6">
                  <a:lumMod val="75000"/>
                </a:schemeClr>
              </a:gs>
              <a:gs pos="57000">
                <a:srgbClr val="BA0066"/>
              </a:gs>
              <a:gs pos="89999">
                <a:srgbClr val="FF0000"/>
              </a:gs>
              <a:gs pos="100000">
                <a:srgbClr val="FF8200"/>
              </a:gs>
            </a:gsLst>
            <a:lin ang="0" scaled="0"/>
            <a:tileRect/>
          </a:gradFill>
          <a:ln w="9525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1800" dirty="0" err="1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8711" y="2192221"/>
            <a:ext cx="990917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cs-CZ" sz="1200" i="1" dirty="0"/>
              <a:t>Pozn.: hodnota pod 50 značí zhoršení, hodnota nad 50 zlepšení, úroveň 50 bodů signalizuje stabilitu</a:t>
            </a:r>
            <a:endParaRPr lang="cs-CZ" sz="1400" i="1" dirty="0"/>
          </a:p>
        </p:txBody>
      </p:sp>
      <p:sp>
        <p:nvSpPr>
          <p:cNvPr id="9" name="TextBox 8"/>
          <p:cNvSpPr txBox="1"/>
          <p:nvPr/>
        </p:nvSpPr>
        <p:spPr>
          <a:xfrm>
            <a:off x="583233" y="3938573"/>
            <a:ext cx="7803121" cy="50430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600" b="1" dirty="0">
                <a:latin typeface="Century Gothic" pitchFamily="34" charset="0"/>
              </a:rPr>
              <a:t>Aktuální situace a výhled na tři měsíce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81004" y="787718"/>
            <a:ext cx="9934575" cy="134302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 hodnotíte současnou úroveň exportu Vaší společnosti ve srovnání s obdobím před 3 měsíci? (škála 0-100)</a:t>
            </a:r>
          </a:p>
          <a:p>
            <a:pPr>
              <a:spcBef>
                <a:spcPts val="1000"/>
              </a:spcBef>
            </a:pPr>
            <a:r>
              <a:rPr lang="cs-CZ" sz="1400" b="1" dirty="0">
                <a:latin typeface="Century Gothic" pitchFamily="34" charset="0"/>
              </a:rPr>
              <a:t>Jaký očekáváte vývoj exportu Vaší společnosti za následující 3 měsíce ve srovnání s dneškem? (škála 0-100)</a:t>
            </a:r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800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2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Zdroj: Šetření mezi exportéry v termínu 17. 9. – 22. 10. 2021. Raiffeisenbank a.s. a Asociace exportérů. </a:t>
            </a:r>
            <a:endParaRPr lang="cs-CZ" sz="12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5216CC-1EBF-46CE-91FB-02E3F1CC249D}"/>
              </a:ext>
            </a:extLst>
          </p:cNvPr>
          <p:cNvSpPr txBox="1"/>
          <p:nvPr/>
        </p:nvSpPr>
        <p:spPr>
          <a:xfrm>
            <a:off x="708711" y="2493794"/>
            <a:ext cx="9531140" cy="144477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algn="just">
              <a:spcBef>
                <a:spcPts val="1000"/>
              </a:spcBef>
            </a:pPr>
            <a:r>
              <a:rPr lang="cs-CZ" sz="16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Navzdory přetrvávajícím problémům s dodávkami materiálů a vstupů či logistickým komplikacím umocněným i raketovým růstem cen energií, ale i dopravních nákladů, hodnotí čeští exportéři na závěr 3Q 2021 současnou situaci o poznání lépe než v první polovině roku. Naopak vyhlídky na další tři měsíce se horší. „</a:t>
            </a:r>
            <a:r>
              <a:rPr lang="cs-CZ" sz="1600" i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Nálada mezi českými exportéry připomíná loňský podzim - období mezi koronavirovými vlnami plné nejistot a hrozeb“</a:t>
            </a:r>
            <a:r>
              <a:rPr lang="cs-CZ" sz="1600" b="1"/>
              <a:t> </a:t>
            </a:r>
            <a:endParaRPr lang="en-GB" sz="1600" b="1" dirty="0" err="1"/>
          </a:p>
        </p:txBody>
      </p:sp>
      <p:graphicFrame>
        <p:nvGraphicFramePr>
          <p:cNvPr id="13" name="Chart 12">
            <a:extLst>
              <a:ext uri="{FF2B5EF4-FFF2-40B4-BE49-F238E27FC236}">
                <a16:creationId xmlns:a16="http://schemas.microsoft.com/office/drawing/2014/main" id="{C62B4066-337E-4321-A77E-8BFF91145EB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22971836"/>
              </p:ext>
            </p:extLst>
          </p:nvPr>
        </p:nvGraphicFramePr>
        <p:xfrm>
          <a:off x="659563" y="4190380"/>
          <a:ext cx="9188324" cy="294278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185966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3233" y="160495"/>
            <a:ext cx="9313802" cy="578494"/>
          </a:xfrm>
        </p:spPr>
        <p:txBody>
          <a:bodyPr/>
          <a:lstStyle/>
          <a:p>
            <a:pPr algn="ctr"/>
            <a:r>
              <a:rPr lang="cs-CZ" dirty="0"/>
              <a:t>Anketa </a:t>
            </a:r>
            <a:r>
              <a:rPr lang="cs-CZ"/>
              <a:t>mezi exportéry (1/2)</a:t>
            </a:r>
            <a:endParaRPr lang="cs-CZ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4</a:t>
            </a:fld>
            <a:endParaRPr lang="en-US" noProof="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738988"/>
            <a:ext cx="10693401" cy="49403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r>
              <a:rPr lang="cs-CZ" sz="2000" b="1" i="1"/>
              <a:t> </a:t>
            </a:r>
            <a:r>
              <a:rPr lang="cs-CZ" sz="1800" b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Růst cen – hrozba vnímaná exportéry  </a:t>
            </a:r>
            <a:endParaRPr lang="cs-CZ" sz="20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cs-CZ" sz="2000"/>
          </a:p>
          <a:p>
            <a:endParaRPr lang="cs-CZ" sz="1400" b="1" dirty="0"/>
          </a:p>
        </p:txBody>
      </p:sp>
      <p:sp>
        <p:nvSpPr>
          <p:cNvPr id="4" name="Rectangle 3"/>
          <p:cNvSpPr/>
          <p:nvPr/>
        </p:nvSpPr>
        <p:spPr>
          <a:xfrm>
            <a:off x="241573" y="7165353"/>
            <a:ext cx="909002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i="1" dirty="0"/>
              <a:t>Zdroj: </a:t>
            </a:r>
            <a:r>
              <a:rPr lang="cs-CZ" sz="1100" i="1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Šetření mezi exportéry v termínu 17. 9. – 22. 10. 2021. Raiffeisenbank a.s. a Asociace exportérů. </a:t>
            </a:r>
            <a:endParaRPr lang="cs-CZ" sz="11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43542F3-519B-42A5-9BA6-479903F2859D}"/>
              </a:ext>
            </a:extLst>
          </p:cNvPr>
          <p:cNvSpPr txBox="1"/>
          <p:nvPr/>
        </p:nvSpPr>
        <p:spPr>
          <a:xfrm>
            <a:off x="197642" y="1352604"/>
            <a:ext cx="10245132" cy="2477136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58 % dotazovaných exportérů přiznává, že rostoucí ceny ovlivňují jejich schopnost plnit smluvní závazky.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65 % trápí nedostatek surovin a materiálů. Pouze zhruba ¼ exportérů (přesně 27 %) není ovlivněna ani růstem cen ani nedostatkem materiálů. Jeden z důvodů je vlastní předzásobení. Polovina z celkového počtu respondentů je postavena před nedostatek materiálů a zároveň růst cen. 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„Pouhému“ růstu cen čelí jen 8 % z nich. </a:t>
            </a:r>
            <a:endParaRPr lang="cs-CZ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cs-CZ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„</a:t>
            </a:r>
            <a:r>
              <a:rPr lang="cs-CZ" sz="1800" i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Převažují problémy s dodávkami surovin a materiálů, což dokazuje, že zpřetrhané výrobní řetězce a problémy v dopravě jsou doposud hlavní Achillovou patou postkoronavirového oživení. Nyní se k tomu ale přidává i extrémní zvýšení cen energií pro podniky a firmy,“ </a:t>
            </a:r>
            <a:r>
              <a:rPr lang="cs-CZ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upozorňuje Horská</a:t>
            </a:r>
            <a:r>
              <a:rPr lang="cs-CZ" sz="1800" i="1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.</a:t>
            </a:r>
            <a:endParaRPr lang="cs-CZ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Téměř ¾ exportérů již pociťují negativní dopad do své ziskovosti, 16 % dokonce značný. Jen necelé desetině respondentů se ziskovost zvýšila. </a:t>
            </a:r>
            <a:endParaRPr lang="cs-CZ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cs-CZ" sz="180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A jak exportéři reagují na růst cen a nedostatek materiálů? Většina z nich (74 %) se snaží přenést alespoň část růstu nákladů na své odběratele. Mnozí ale zároveň i nakupují materiály do zásoby (54 % respondentů) a hledají nové dodavatele (51 %). Téměř 40 % se včas předzásobilo. Nicméně téměř jedna desetina již musela přistoupit k omezení výroby. </a:t>
            </a:r>
            <a:endParaRPr lang="cs-CZ" sz="18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0915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7229553-5339-40DB-BDBA-401CF2D1B9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5</a:t>
            </a:fld>
            <a:endParaRPr lang="en-US" noProof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5895945-CAC0-4022-AC30-8ACB5390F5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696" y="818128"/>
            <a:ext cx="6855504" cy="16023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5AD3926-9836-432D-86AA-70DFF8C1498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5670" y="2489493"/>
            <a:ext cx="6893530" cy="4617641"/>
          </a:xfrm>
          <a:prstGeom prst="rect">
            <a:avLst/>
          </a:prstGeom>
        </p:spPr>
      </p:pic>
      <p:sp>
        <p:nvSpPr>
          <p:cNvPr id="11" name="Title 1">
            <a:extLst>
              <a:ext uri="{FF2B5EF4-FFF2-40B4-BE49-F238E27FC236}">
                <a16:creationId xmlns:a16="http://schemas.microsoft.com/office/drawing/2014/main" id="{0A3AD669-724E-41FE-AEA0-2D07AC64E993}"/>
              </a:ext>
            </a:extLst>
          </p:cNvPr>
          <p:cNvSpPr txBox="1">
            <a:spLocks/>
          </p:cNvSpPr>
          <p:nvPr/>
        </p:nvSpPr>
        <p:spPr>
          <a:xfrm>
            <a:off x="293696" y="101504"/>
            <a:ext cx="9313802" cy="57849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defTabSz="1043056" rtl="0" eaLnBrk="1" latinLnBrk="0" hangingPunct="1">
              <a:spcBef>
                <a:spcPct val="0"/>
              </a:spcBef>
              <a:buNone/>
              <a:defRPr sz="2700" b="1" kern="1200">
                <a:solidFill>
                  <a:schemeClr val="tx1"/>
                </a:solidFill>
                <a:latin typeface="Century Gothic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cs-CZ"/>
              <a:t>Anketa mezi exportéry (2/2)</a:t>
            </a:r>
            <a:endParaRPr lang="cs-CZ" dirty="0"/>
          </a:p>
        </p:txBody>
      </p:sp>
      <p:pic>
        <p:nvPicPr>
          <p:cNvPr id="15" name="Graphic 14" descr="Clipboard All Crosses with solid fill">
            <a:extLst>
              <a:ext uri="{FF2B5EF4-FFF2-40B4-BE49-F238E27FC236}">
                <a16:creationId xmlns:a16="http://schemas.microsoft.com/office/drawing/2014/main" id="{41DEC03B-4F14-4493-BF77-07882312E01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307441" y="101504"/>
            <a:ext cx="1270096" cy="12700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5051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5129" y="169459"/>
            <a:ext cx="9792475" cy="760181"/>
          </a:xfrm>
        </p:spPr>
        <p:txBody>
          <a:bodyPr/>
          <a:lstStyle/>
          <a:p>
            <a:pPr algn="ctr"/>
            <a:r>
              <a:rPr lang="cs-CZ" dirty="0"/>
              <a:t>Důležité upozornění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FE9AD8-4CF8-4A0A-8D8A-B8E100449A7A}" type="slidenum">
              <a:rPr lang="en-US" noProof="0" smtClean="0"/>
              <a:t>6</a:t>
            </a:fld>
            <a:endParaRPr lang="en-US" noProof="0"/>
          </a:p>
        </p:txBody>
      </p:sp>
      <p:sp>
        <p:nvSpPr>
          <p:cNvPr id="6" name="TextBox 5"/>
          <p:cNvSpPr txBox="1"/>
          <p:nvPr/>
        </p:nvSpPr>
        <p:spPr>
          <a:xfrm>
            <a:off x="295275" y="1190624"/>
            <a:ext cx="10048875" cy="5857875"/>
          </a:xfrm>
          <a:prstGeom prst="rect">
            <a:avLst/>
          </a:prstGeom>
          <a:noFill/>
          <a:ln w="9525">
            <a:noFill/>
          </a:ln>
        </p:spPr>
        <p:txBody>
          <a:bodyPr wrap="square" lIns="108000" tIns="144000" rIns="108000" bIns="0" rtlCol="0">
            <a:noAutofit/>
          </a:bodyPr>
          <a:lstStyle/>
          <a:p>
            <a:pPr algn="just">
              <a:spcBef>
                <a:spcPts val="1000"/>
              </a:spcBef>
            </a:pPr>
            <a:r>
              <a:rPr lang="cs-CZ" sz="1400" b="1" dirty="0"/>
              <a:t>Upozornění</a:t>
            </a:r>
          </a:p>
          <a:p>
            <a:pPr algn="just"/>
            <a:r>
              <a:rPr lang="cs-CZ" sz="1400" dirty="0"/>
              <a:t>Všechny názory, prognózy a informace, včetně investičních doporučení a obchodní idejí, a jakékoliv ostatní údaje obsažené v tomto dokumentu jsou pouze informativní, nezávazné a představují názor </a:t>
            </a:r>
            <a:r>
              <a:rPr lang="cs-CZ" sz="1400" dirty="0" err="1"/>
              <a:t>Raiffeisenbank</a:t>
            </a:r>
            <a:r>
              <a:rPr lang="cs-CZ" sz="1400" dirty="0"/>
              <a:t> a.s. („RB“). Tento dokument nepředstavuje nabídku nákupu nebo prodeje jakéhokoli finančního aktiva nebo jiného finančního instrumentu. Dokument je určen výhradně pro potřeby adresáta a nesmí být kopírován a rozšiřován třetím osobám. RB doporučuje před učiněním jakéhokoli investičního rozhodnutí získání podrobných informací o zamýšlené investici nebo obchodu. RB vypracovala tento dokument s nejvyšší odbornou péčí a v dobré víře, avšak neručí za správnost jeho obsahu ani za jeho úplnost nebo přesnost. RB a RBI obecně zakazuje svým analytikům a osobám </a:t>
            </a:r>
            <a:r>
              <a:rPr lang="cs-CZ" sz="1400" dirty="0" err="1"/>
              <a:t>reportujícím</a:t>
            </a:r>
            <a:r>
              <a:rPr lang="cs-CZ" sz="1400" dirty="0"/>
              <a:t> analytikům být angažován v cenných papírech či jiných finančních instrumentech jakékoliv společnosti, kterou analytik pokrývá, pokud nabytí těchto finančních nástrojů nebylo předem projednáno s oddělením </a:t>
            </a:r>
            <a:r>
              <a:rPr lang="cs-CZ" sz="1400" dirty="0" err="1"/>
              <a:t>Compliance</a:t>
            </a:r>
            <a:r>
              <a:rPr lang="cs-CZ" sz="1400" dirty="0"/>
              <a:t> RB nebo RBI. RB nenese žádnou odpovědnost za jakékoliv škody nebo ušlý zisk způsobené jakýmkoliv třetím osobám použitím informací a údajů obsažených v tomto dokumentu. Investiční doporučení vytvářená týmem Ekonomický výzkum a jeho pracovníky, jakož i modelová portfolia, obchodní ideje, názory a prognózy jsou pouze obecné a určené pro veřejnost a nikoli individualizované ani určené pro konkrétní osoby v konkrétní finanční situaci a nejsou tedy službou investičního poradenství ve smyslu zákona č. 256/2004 Sb., o podnikání na kapitálovém trhu, ve znění pozdějších předpisů. Tento dokument není určen pro retailové investory podle pravidel dohledových orgánů Spojeného království a neměl by jim být rozšiřován. Dokument nesmí být rozšiřován nebo distribuován do USA nebo Kanady nebo jejich teritorií; rovněž nesmí být distribuován občanům USA a Kanady. Úplnou informaci podle Nařízení (EU) 596/2014 o zneužívání trhu a Prováděcího nařízení (EU) 2016/958 dle vyhlášky č. 114/2006 Sb., o poctivé prezentaci investičních doporučení, naleznete na webové stránce </a:t>
            </a:r>
            <a:r>
              <a:rPr lang="cs-CZ" sz="1400" dirty="0" err="1"/>
              <a:t>Raiffeisenbank</a:t>
            </a:r>
            <a:r>
              <a:rPr lang="cs-CZ" sz="1400" dirty="0"/>
              <a:t> a.s. v sekci Analýzy – </a:t>
            </a:r>
            <a:r>
              <a:rPr lang="cs-CZ" sz="1400" dirty="0" err="1"/>
              <a:t>Disclaimer</a:t>
            </a:r>
            <a:r>
              <a:rPr lang="cs-CZ" sz="1400" dirty="0"/>
              <a:t>, viz https://investice.rb.cz/</a:t>
            </a:r>
            <a:r>
              <a:rPr lang="cs-CZ" sz="1400" dirty="0" err="1"/>
              <a:t>fileadmin</a:t>
            </a:r>
            <a:r>
              <a:rPr lang="cs-CZ" sz="1400" dirty="0"/>
              <a:t>/</a:t>
            </a:r>
            <a:r>
              <a:rPr lang="cs-CZ" sz="1400" dirty="0" err="1"/>
              <a:t>files</a:t>
            </a:r>
            <a:r>
              <a:rPr lang="cs-CZ" sz="1400" dirty="0"/>
              <a:t>/disclaimer_RBroker.pdf. Dohledovým orgánem pro </a:t>
            </a:r>
            <a:r>
              <a:rPr lang="cs-CZ" sz="1400" dirty="0" err="1"/>
              <a:t>Raiffeisenbank</a:t>
            </a:r>
            <a:r>
              <a:rPr lang="cs-CZ" sz="1400" dirty="0"/>
              <a:t> a.s. je Česká národní banka, Na Příkopě 28, Praha 1.</a:t>
            </a: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Data </a:t>
            </a:r>
            <a:r>
              <a:rPr lang="cs-CZ" sz="1400">
                <a:latin typeface="Century Gothic" pitchFamily="34" charset="0"/>
              </a:rPr>
              <a:t>k 8. </a:t>
            </a:r>
            <a:r>
              <a:rPr lang="cs-CZ" sz="1400"/>
              <a:t> listopadu 2021</a:t>
            </a:r>
            <a:r>
              <a:rPr lang="cs-CZ" sz="1400">
                <a:latin typeface="Century Gothic" pitchFamily="34" charset="0"/>
              </a:rPr>
              <a:t> </a:t>
            </a:r>
            <a:endParaRPr lang="cs-CZ" sz="1400" dirty="0">
              <a:latin typeface="Century Gothic" pitchFamily="34" charset="0"/>
            </a:endParaRPr>
          </a:p>
          <a:p>
            <a:pPr>
              <a:spcBef>
                <a:spcPts val="1000"/>
              </a:spcBef>
            </a:pPr>
            <a:r>
              <a:rPr lang="cs-CZ" sz="1400" dirty="0">
                <a:latin typeface="Century Gothic" pitchFamily="34" charset="0"/>
              </a:rPr>
              <a:t>Autor: Helena Horská, hlavní ekonom Raiffeisenbank a.s., </a:t>
            </a:r>
            <a:r>
              <a:rPr lang="cs-CZ" sz="1400" dirty="0" err="1">
                <a:latin typeface="Century Gothic" pitchFamily="34" charset="0"/>
              </a:rPr>
              <a:t>helena.horska</a:t>
            </a:r>
            <a:r>
              <a:rPr lang="en-US" sz="1400" dirty="0">
                <a:latin typeface="Century Gothic" pitchFamily="34" charset="0"/>
              </a:rPr>
              <a:t>@rb.cz</a:t>
            </a:r>
            <a:endParaRPr lang="cs-CZ" sz="1400" dirty="0">
              <a:latin typeface="Century Gothic" pitchFamily="34" charset="0"/>
            </a:endParaRPr>
          </a:p>
          <a:p>
            <a:pPr algn="just">
              <a:spcBef>
                <a:spcPts val="1000"/>
              </a:spcBef>
            </a:pPr>
            <a:endParaRPr lang="cs-CZ" sz="1400" dirty="0"/>
          </a:p>
          <a:p>
            <a:pPr>
              <a:spcBef>
                <a:spcPts val="1000"/>
              </a:spcBef>
            </a:pPr>
            <a:endParaRPr lang="cs-CZ" sz="1600" b="1" dirty="0">
              <a:latin typeface="Century Gothic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41843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#10;&lt;root reqver=&quot;21047&quot;&gt;&lt;version val=&quot;23045&quot;/&gt;&lt;CPresentation id=&quot;1&quot;&gt;&lt;m_precDefaultNumber&gt;&lt;m_bNumberIsYear val=&quot;1&quot;/&gt;&lt;m_chMinusSymbol&gt;-&lt;/m_chMinusSymbol&gt;&lt;m_chDecimalSymbol17909&gt;.&lt;/m_chDecimalSymbol17909&gt;&lt;m_nGroupingDigits17909 val=&quot;3&quot;/&gt;&lt;m_chGroupingSymbol17909&gt;,&lt;/m_chGroupingSymbol17909&gt;&lt;/m_precDefaultNumber&gt;&lt;m_precDefaultPercent&gt;&lt;m_bNumberIsYear val=&quot;1&quot;/&gt;&lt;m_chMinusSymbol&gt;-&lt;/m_chMinusSymbol&gt;&lt;m_nDecimalDigits17909 val=&quot;0&quot;/&gt;&lt;m_chDecimalSymbol17909&gt;.&lt;/m_chDecimalSymbol17909&gt;&lt;m_nGroupingDigits17909 val=&quot;3&quot;/&gt;&lt;m_chGroupingSymbol17909&gt;,&lt;/m_chGroupingSymbol17909&gt;&lt;m_strSuffix17909&gt;%&lt;/m_strSuffix17909&gt;&lt;/m_precDefaultPercent&gt;&lt;m_precDefaultDate&gt;&lt;m_bNumberIsYear val=&quot;0&quot;/&gt;&lt;m_strFormatTime&gt;%d-%1-%Y&lt;/m_strFormatTime&gt;&lt;/m_precDefaultDate&gt;&lt;m_precDefaultYear&gt;&lt;m_bNumberIsYear val=&quot;0&quot;/&gt;&lt;/m_precDefaultYear&gt;&lt;m_precDefaultQuarter&gt;&lt;m_bNumberIsYear val=&quot;0&quot;/&gt;&lt;/m_precDefaultQuarter&gt;&lt;m_precDefaultMonth&gt;&lt;m_bNumberIsYear val=&quot;0&quot;/&gt;&lt;/m_precDefaultMonth&gt;&lt;m_precDefaultWeek&gt;&lt;m_bNumberIsYear val=&quot;0&quot;/&gt;&lt;/m_precDefaultWeek&gt;&lt;m_precDefaultDay&gt;&lt;m_bNumberIsYear val=&quot;0&quot;/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  <p:tag name="ISNEWSLIDENUMBER" val="False"/>
  <p:tag name="PREVIOUSNAME" val="P:\$Production\7. New hires and client training\7.3_External\RBCZ\RBCZ_new_v1.potx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x.2mDvXqEShg4t.k13PLQ"/>
</p:tagLst>
</file>

<file path=ppt/theme/theme1.xml><?xml version="1.0" encoding="utf-8"?>
<a:theme xmlns:a="http://schemas.openxmlformats.org/drawingml/2006/main" name="Presentace IE žlutá">
  <a:themeElements>
    <a:clrScheme name="RBI lean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00"/>
      </a:accent1>
      <a:accent2>
        <a:srgbClr val="5F5F5F"/>
      </a:accent2>
      <a:accent3>
        <a:srgbClr val="969696"/>
      </a:accent3>
      <a:accent4>
        <a:srgbClr val="CDCDCD"/>
      </a:accent4>
      <a:accent5>
        <a:srgbClr val="333399"/>
      </a:accent5>
      <a:accent6>
        <a:srgbClr val="3366FF"/>
      </a:accent6>
      <a:hlink>
        <a:srgbClr val="969696"/>
      </a:hlink>
      <a:folHlink>
        <a:srgbClr val="CDCDCD"/>
      </a:folHlink>
    </a:clrScheme>
    <a:fontScheme name="Raiffeisen Bank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9525">
          <a:solidFill>
            <a:schemeClr val="accent3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 w="9525">
          <a:noFill/>
        </a:ln>
      </a:spPr>
      <a:bodyPr wrap="square" lIns="108000" tIns="144000" rIns="108000" bIns="0" rtlCol="0">
        <a:noAutofit/>
      </a:bodyPr>
      <a:lstStyle>
        <a:defPPr>
          <a:spcBef>
            <a:spcPts val="1000"/>
          </a:spcBef>
          <a:defRPr sz="1600" b="1" dirty="0" err="1" smtClean="0">
            <a:latin typeface="Century Gothic" pitchFamily="34" charset="0"/>
          </a:defRPr>
        </a:defPPr>
      </a:lstStyle>
    </a:txDef>
  </a:objectDefaults>
  <a:extraClrSchemeLst>
    <a:extraClrScheme>
      <a:clrScheme name="RBI lean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FF00"/>
        </a:accent1>
        <a:accent2>
          <a:srgbClr val="5F5F5F"/>
        </a:accent2>
        <a:accent3>
          <a:srgbClr val="969696"/>
        </a:accent3>
        <a:accent4>
          <a:srgbClr val="CDCDCD"/>
        </a:accent4>
        <a:accent5>
          <a:srgbClr val="333399"/>
        </a:accent5>
        <a:accent6>
          <a:srgbClr val="3366FF"/>
        </a:accent6>
        <a:hlink>
          <a:srgbClr val="969696"/>
        </a:hlink>
        <a:folHlink>
          <a:srgbClr val="CDCDC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8" id="{A4708895-ED5A-8345-9A86-BD16C8290C24}" vid="{125831F6-0F39-5C44-8820-2A8AD724234C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8a242853-43d6-460e-83d1-ae32e22d03ab">Präsentationsvorlage</Category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C1101CB7CB8F843808CCDCECBE00998" ma:contentTypeVersion="2" ma:contentTypeDescription="Create a new document." ma:contentTypeScope="" ma:versionID="7e6e83b449c4ec2197adc5634ac77497">
  <xsd:schema xmlns:xsd="http://www.w3.org/2001/XMLSchema" xmlns:xs="http://www.w3.org/2001/XMLSchema" xmlns:p="http://schemas.microsoft.com/office/2006/metadata/properties" xmlns:ns1="http://schemas.microsoft.com/sharepoint/v3" xmlns:ns2="8a242853-43d6-460e-83d1-ae32e22d03ab" targetNamespace="http://schemas.microsoft.com/office/2006/metadata/properties" ma:root="true" ma:fieldsID="3d763472e3167a2d7b934c169128929f" ns1:_="" ns2:_="">
    <xsd:import namespace="http://schemas.microsoft.com/sharepoint/v3"/>
    <xsd:import namespace="8a242853-43d6-460e-83d1-ae32e22d03ab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Category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a242853-43d6-460e-83d1-ae32e22d03ab" elementFormDefault="qualified">
    <xsd:import namespace="http://schemas.microsoft.com/office/2006/documentManagement/types"/>
    <xsd:import namespace="http://schemas.microsoft.com/office/infopath/2007/PartnerControls"/>
    <xsd:element name="Category" ma:index="10" ma:displayName="Category" ma:format="Dropdown" ma:internalName="Category">
      <xsd:simpleType>
        <xsd:union memberTypes="dms:Text">
          <xsd:simpleType>
            <xsd:restriction base="dms:Choice">
              <xsd:enumeration value="Corporate Design Manual"/>
              <xsd:enumeration value="Musterbrief"/>
              <xsd:enumeration value="Namensschilder und Plexiaufsteller#"/>
              <xsd:enumeration value="Landkarte/Map"/>
              <xsd:enumeration value="Präsentationsvorlage"/>
              <xsd:enumeration value="Produktblätter ( Vorlagen)"/>
            </xsd:restriction>
          </xsd:simpleType>
        </xsd:un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1623022-32C5-45FE-9C38-B3E16CC9AD8A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8a242853-43d6-460e-83d1-ae32e22d03ab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6B48FC0-F3B4-484B-B4D6-D68D6CBC8C9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37896F2-FC02-4F64-8CCB-8539C74D78E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8a242853-43d6-460e-83d1-ae32e22d03a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Presentace IE žlutá</Template>
  <TotalTime>16481</TotalTime>
  <Words>1035</Words>
  <Application>Microsoft Office PowerPoint</Application>
  <PresentationFormat>Vlastní</PresentationFormat>
  <Paragraphs>52</Paragraphs>
  <Slides>6</Slides>
  <Notes>2</Notes>
  <HiddenSlides>0</HiddenSlides>
  <MMClips>0</MMClips>
  <ScaleCrop>false</ScaleCrop>
  <HeadingPairs>
    <vt:vector size="8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2" baseType="lpstr">
      <vt:lpstr>Arial</vt:lpstr>
      <vt:lpstr>Calibri</vt:lpstr>
      <vt:lpstr>Century Gothic</vt:lpstr>
      <vt:lpstr>Wingdings</vt:lpstr>
      <vt:lpstr>Presentace IE žlutá</vt:lpstr>
      <vt:lpstr>think-cell Slide</vt:lpstr>
      <vt:lpstr>Prezentace aplikace PowerPoint</vt:lpstr>
      <vt:lpstr>IE: navzdory všemu rekordní hranice 4 biliónů na dosah </vt:lpstr>
      <vt:lpstr>Čtvrtletní průzkum mezi exportéry</vt:lpstr>
      <vt:lpstr>Anketa mezi exportéry (1/2)</vt:lpstr>
      <vt:lpstr>Prezentace aplikace PowerPoint</vt:lpstr>
      <vt:lpstr>Důležité upozornění</vt:lpstr>
    </vt:vector>
  </TitlesOfParts>
  <Company>Raiffeisenbank a.s.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Helena HORSKA2</dc:creator>
  <cp:lastModifiedBy>Petra Kopecka</cp:lastModifiedBy>
  <cp:revision>302</cp:revision>
  <cp:lastPrinted>2020-01-09T07:33:55Z</cp:lastPrinted>
  <dcterms:created xsi:type="dcterms:W3CDTF">2016-04-01T12:44:41Z</dcterms:created>
  <dcterms:modified xsi:type="dcterms:W3CDTF">2021-11-09T10:10:46Z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0x0101003C1101CB7CB8F843808CCDCECBE00998</vt:lpwstr>
  </property>
  <property fmtid="{D5CDD505-2E9C-101B-9397-08002B2CF9AE}" pid="3" name="Office2010EditCount">
    <vt:lpwstr>1</vt:lpwstr>
  </property>
  <property fmtid="{D5CDD505-2E9C-101B-9397-08002B2CF9AE}" pid="4" name="Office2003EditCount">
    <vt:lpwstr>0</vt:lpwstr>
  </property>
  <property fmtid="{D5CDD505-2E9C-101B-9397-08002B2CF9AE}" pid="5" name="LastEditedOfficeVersion">
    <vt:lpwstr>Office2010</vt:lpwstr>
  </property>
  <property fmtid="{D5CDD505-2E9C-101B-9397-08002B2CF9AE}" pid="6" name="Office2010WasSaved">
    <vt:lpwstr>1</vt:lpwstr>
  </property>
  <property fmtid="{D5CDD505-2E9C-101B-9397-08002B2CF9AE}" pid="7" name="MSIP_Label_2a6524ed-fb1a-49fd-bafe-15c5e5ffd047_Enabled">
    <vt:lpwstr>true</vt:lpwstr>
  </property>
  <property fmtid="{D5CDD505-2E9C-101B-9397-08002B2CF9AE}" pid="8" name="MSIP_Label_2a6524ed-fb1a-49fd-bafe-15c5e5ffd047_SetDate">
    <vt:lpwstr>2021-04-06T15:31:13Z</vt:lpwstr>
  </property>
  <property fmtid="{D5CDD505-2E9C-101B-9397-08002B2CF9AE}" pid="9" name="MSIP_Label_2a6524ed-fb1a-49fd-bafe-15c5e5ffd047_Method">
    <vt:lpwstr>Standard</vt:lpwstr>
  </property>
  <property fmtid="{D5CDD505-2E9C-101B-9397-08002B2CF9AE}" pid="10" name="MSIP_Label_2a6524ed-fb1a-49fd-bafe-15c5e5ffd047_Name">
    <vt:lpwstr>Internal</vt:lpwstr>
  </property>
  <property fmtid="{D5CDD505-2E9C-101B-9397-08002B2CF9AE}" pid="11" name="MSIP_Label_2a6524ed-fb1a-49fd-bafe-15c5e5ffd047_SiteId">
    <vt:lpwstr>9b511fda-f0b1-43a5-b06e-1e720f64520a</vt:lpwstr>
  </property>
  <property fmtid="{D5CDD505-2E9C-101B-9397-08002B2CF9AE}" pid="12" name="MSIP_Label_2a6524ed-fb1a-49fd-bafe-15c5e5ffd047_ActionId">
    <vt:lpwstr>23522b75-6e39-4fc5-a609-470c239c0dfb</vt:lpwstr>
  </property>
  <property fmtid="{D5CDD505-2E9C-101B-9397-08002B2CF9AE}" pid="13" name="MSIP_Label_2a6524ed-fb1a-49fd-bafe-15c5e5ffd047_ContentBits">
    <vt:lpwstr>0</vt:lpwstr>
  </property>
</Properties>
</file>