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63" r:id="rId2"/>
    <p:sldId id="278" r:id="rId3"/>
    <p:sldId id="282" r:id="rId4"/>
    <p:sldId id="286" r:id="rId5"/>
    <p:sldId id="287" r:id="rId6"/>
    <p:sldId id="288" r:id="rId7"/>
    <p:sldId id="292" r:id="rId8"/>
    <p:sldId id="293" r:id="rId9"/>
    <p:sldId id="291" r:id="rId10"/>
    <p:sldId id="290" r:id="rId11"/>
  </p:sldIdLst>
  <p:sldSz cx="10693400" cy="7561263"/>
  <p:notesSz cx="6718300" cy="9855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300" kern="1200">
        <a:solidFill>
          <a:schemeClr val="tx1"/>
        </a:solidFill>
        <a:latin typeface="FuturaTEE" pitchFamily="2" charset="0"/>
        <a:ea typeface="+mn-ea"/>
        <a:cs typeface="+mn-cs"/>
      </a:defRPr>
    </a:lvl1pPr>
    <a:lvl2pPr marL="520700" indent="-63500" algn="l" rtl="0" fontAlgn="base">
      <a:spcBef>
        <a:spcPct val="0"/>
      </a:spcBef>
      <a:spcAft>
        <a:spcPct val="0"/>
      </a:spcAft>
      <a:defRPr sz="2300" kern="1200">
        <a:solidFill>
          <a:schemeClr val="tx1"/>
        </a:solidFill>
        <a:latin typeface="FuturaTEE" pitchFamily="2" charset="0"/>
        <a:ea typeface="+mn-ea"/>
        <a:cs typeface="+mn-cs"/>
      </a:defRPr>
    </a:lvl2pPr>
    <a:lvl3pPr marL="1042988" indent="-128588" algn="l" rtl="0" fontAlgn="base">
      <a:spcBef>
        <a:spcPct val="0"/>
      </a:spcBef>
      <a:spcAft>
        <a:spcPct val="0"/>
      </a:spcAft>
      <a:defRPr sz="2300" kern="1200">
        <a:solidFill>
          <a:schemeClr val="tx1"/>
        </a:solidFill>
        <a:latin typeface="FuturaTEE" pitchFamily="2" charset="0"/>
        <a:ea typeface="+mn-ea"/>
        <a:cs typeface="+mn-cs"/>
      </a:defRPr>
    </a:lvl3pPr>
    <a:lvl4pPr marL="1563688" indent="-192088" algn="l" rtl="0" fontAlgn="base">
      <a:spcBef>
        <a:spcPct val="0"/>
      </a:spcBef>
      <a:spcAft>
        <a:spcPct val="0"/>
      </a:spcAft>
      <a:defRPr sz="2300" kern="1200">
        <a:solidFill>
          <a:schemeClr val="tx1"/>
        </a:solidFill>
        <a:latin typeface="FuturaTEE" pitchFamily="2" charset="0"/>
        <a:ea typeface="+mn-ea"/>
        <a:cs typeface="+mn-cs"/>
      </a:defRPr>
    </a:lvl4pPr>
    <a:lvl5pPr marL="2085975" indent="-257175" algn="l" rtl="0" fontAlgn="base">
      <a:spcBef>
        <a:spcPct val="0"/>
      </a:spcBef>
      <a:spcAft>
        <a:spcPct val="0"/>
      </a:spcAft>
      <a:defRPr sz="2300" kern="1200">
        <a:solidFill>
          <a:schemeClr val="tx1"/>
        </a:solidFill>
        <a:latin typeface="FuturaTEE" pitchFamily="2" charset="0"/>
        <a:ea typeface="+mn-ea"/>
        <a:cs typeface="+mn-cs"/>
      </a:defRPr>
    </a:lvl5pPr>
    <a:lvl6pPr marL="2286000" algn="l" defTabSz="914400" rtl="0" eaLnBrk="1" latinLnBrk="0" hangingPunct="1">
      <a:defRPr sz="2300" kern="1200">
        <a:solidFill>
          <a:schemeClr val="tx1"/>
        </a:solidFill>
        <a:latin typeface="FuturaTEE" pitchFamily="2" charset="0"/>
        <a:ea typeface="+mn-ea"/>
        <a:cs typeface="+mn-cs"/>
      </a:defRPr>
    </a:lvl6pPr>
    <a:lvl7pPr marL="2743200" algn="l" defTabSz="914400" rtl="0" eaLnBrk="1" latinLnBrk="0" hangingPunct="1">
      <a:defRPr sz="2300" kern="1200">
        <a:solidFill>
          <a:schemeClr val="tx1"/>
        </a:solidFill>
        <a:latin typeface="FuturaTEE" pitchFamily="2" charset="0"/>
        <a:ea typeface="+mn-ea"/>
        <a:cs typeface="+mn-cs"/>
      </a:defRPr>
    </a:lvl7pPr>
    <a:lvl8pPr marL="3200400" algn="l" defTabSz="914400" rtl="0" eaLnBrk="1" latinLnBrk="0" hangingPunct="1">
      <a:defRPr sz="2300" kern="1200">
        <a:solidFill>
          <a:schemeClr val="tx1"/>
        </a:solidFill>
        <a:latin typeface="FuturaTEE" pitchFamily="2" charset="0"/>
        <a:ea typeface="+mn-ea"/>
        <a:cs typeface="+mn-cs"/>
      </a:defRPr>
    </a:lvl8pPr>
    <a:lvl9pPr marL="3657600" algn="l" defTabSz="914400" rtl="0" eaLnBrk="1" latinLnBrk="0" hangingPunct="1">
      <a:defRPr sz="2300" kern="1200">
        <a:solidFill>
          <a:schemeClr val="tx1"/>
        </a:solidFill>
        <a:latin typeface="FuturaTEE" pitchFamily="2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EF034"/>
    <a:srgbClr val="FEEF3B"/>
    <a:srgbClr val="FFF13B"/>
    <a:srgbClr val="FFED01"/>
    <a:srgbClr val="FFEC01"/>
    <a:srgbClr val="FFEE15"/>
    <a:srgbClr val="FFFF00"/>
    <a:srgbClr val="19194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78" y="-67"/>
      </p:cViewPr>
      <p:guideLst>
        <p:guide orient="horz" pos="2382"/>
        <p:guide pos="33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-3342" y="-102"/>
      </p:cViewPr>
      <p:guideLst>
        <p:guide orient="horz" pos="3104"/>
        <p:guide pos="211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1264" cy="4925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52" tIns="45226" rIns="90452" bIns="45226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07037" y="0"/>
            <a:ext cx="2911263" cy="4925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52" tIns="45226" rIns="90452" bIns="45226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62676"/>
            <a:ext cx="2911264" cy="4925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52" tIns="45226" rIns="90452" bIns="45226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07037" y="9362676"/>
            <a:ext cx="2911263" cy="4925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52" tIns="45226" rIns="90452" bIns="45226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39BD1AE-7851-4F12-BF46-D1315F4F03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7111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1264" cy="4925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52" tIns="45226" rIns="90452" bIns="45226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07037" y="0"/>
            <a:ext cx="2911263" cy="4925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52" tIns="45226" rIns="90452" bIns="45226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47713" y="739775"/>
            <a:ext cx="5222875" cy="36941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5774" y="4681339"/>
            <a:ext cx="4926753" cy="44342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52" tIns="45226" rIns="90452" bIns="4522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62676"/>
            <a:ext cx="2911264" cy="4925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52" tIns="45226" rIns="90452" bIns="45226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07037" y="9362676"/>
            <a:ext cx="2911263" cy="4925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52" tIns="45226" rIns="90452" bIns="45226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473550E3-F2E8-4816-8537-1F8BD21FDE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200883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520700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1042988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563688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2085975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607640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3129168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3650696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4172224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747713" y="739775"/>
            <a:ext cx="5222875" cy="3694113"/>
          </a:xfrm>
          <a:ln/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cs-CZ" smtClean="0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0008" eaLnBrk="0" hangingPunct="0">
              <a:defRPr sz="2000">
                <a:solidFill>
                  <a:schemeClr val="tx1"/>
                </a:solidFill>
                <a:latin typeface="FuturaTEE" pitchFamily="2" charset="0"/>
              </a:defRPr>
            </a:lvl1pPr>
            <a:lvl2pPr marL="734751" indent="-282597" defTabSz="920008" eaLnBrk="0" hangingPunct="0">
              <a:defRPr sz="2000">
                <a:solidFill>
                  <a:schemeClr val="tx1"/>
                </a:solidFill>
                <a:latin typeface="FuturaTEE" pitchFamily="2" charset="0"/>
              </a:defRPr>
            </a:lvl2pPr>
            <a:lvl3pPr marL="1130387" indent="-226077" defTabSz="920008" eaLnBrk="0" hangingPunct="0">
              <a:defRPr sz="2000">
                <a:solidFill>
                  <a:schemeClr val="tx1"/>
                </a:solidFill>
                <a:latin typeface="FuturaTEE" pitchFamily="2" charset="0"/>
              </a:defRPr>
            </a:lvl3pPr>
            <a:lvl4pPr marL="1582541" indent="-226077" defTabSz="920008" eaLnBrk="0" hangingPunct="0">
              <a:defRPr sz="2000">
                <a:solidFill>
                  <a:schemeClr val="tx1"/>
                </a:solidFill>
                <a:latin typeface="FuturaTEE" pitchFamily="2" charset="0"/>
              </a:defRPr>
            </a:lvl4pPr>
            <a:lvl5pPr marL="2034694" indent="-226077" defTabSz="920008" eaLnBrk="0" hangingPunct="0">
              <a:defRPr sz="2000">
                <a:solidFill>
                  <a:schemeClr val="tx1"/>
                </a:solidFill>
                <a:latin typeface="FuturaTEE" pitchFamily="2" charset="0"/>
              </a:defRPr>
            </a:lvl5pPr>
            <a:lvl6pPr marL="2486849" indent="-226077" defTabSz="92000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FuturaTEE" pitchFamily="2" charset="0"/>
              </a:defRPr>
            </a:lvl6pPr>
            <a:lvl7pPr marL="2939004" indent="-226077" defTabSz="92000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FuturaTEE" pitchFamily="2" charset="0"/>
              </a:defRPr>
            </a:lvl7pPr>
            <a:lvl8pPr marL="3391159" indent="-226077" defTabSz="92000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FuturaTEE" pitchFamily="2" charset="0"/>
              </a:defRPr>
            </a:lvl8pPr>
            <a:lvl9pPr marL="3843313" indent="-226077" defTabSz="92000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FuturaTEE" pitchFamily="2" charset="0"/>
              </a:defRPr>
            </a:lvl9pPr>
          </a:lstStyle>
          <a:p>
            <a:pPr eaLnBrk="1" hangingPunct="1"/>
            <a:fld id="{1F689557-F120-4543-BBDD-7290DDE6D140}" type="slidenum">
              <a:rPr lang="en-US" sz="1200">
                <a:latin typeface="Times New Roman" pitchFamily="18" charset="0"/>
              </a:rPr>
              <a:pPr eaLnBrk="1" hangingPunct="1"/>
              <a:t>7</a:t>
            </a:fld>
            <a:endParaRPr lang="en-US" sz="120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3188" y="727075"/>
            <a:ext cx="2968625" cy="1541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546100" y="4237831"/>
            <a:ext cx="9089390" cy="1501751"/>
          </a:xfrm>
        </p:spPr>
        <p:txBody>
          <a:bodyPr anchor="t"/>
          <a:lstStyle>
            <a:lvl1pPr algn="l">
              <a:defRPr sz="5000" b="1" cap="all">
                <a:latin typeface="FuturaTEE" pitchFamily="2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10"/>
          </p:nvPr>
        </p:nvSpPr>
        <p:spPr>
          <a:xfrm>
            <a:off x="306140" y="6660951"/>
            <a:ext cx="2088927" cy="360363"/>
          </a:xfrm>
        </p:spPr>
        <p:txBody>
          <a:bodyPr/>
          <a:lstStyle>
            <a:lvl1pPr marL="0" indent="0">
              <a:buNone/>
              <a:defRPr sz="140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046621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/>
          <p:nvPr userDrawn="1"/>
        </p:nvSpPr>
        <p:spPr>
          <a:xfrm>
            <a:off x="0" y="7235825"/>
            <a:ext cx="10674350" cy="330200"/>
          </a:xfrm>
          <a:prstGeom prst="rect">
            <a:avLst/>
          </a:prstGeom>
          <a:solidFill>
            <a:srgbClr val="FEF03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1700" dirty="0">
                <a:solidFill>
                  <a:schemeClr val="tx1"/>
                </a:solidFill>
              </a:rPr>
              <a:t>Každý si zaslouží individuální přístup</a:t>
            </a:r>
          </a:p>
        </p:txBody>
      </p:sp>
      <p:grpSp>
        <p:nvGrpSpPr>
          <p:cNvPr id="6" name="Skupina 4"/>
          <p:cNvGrpSpPr>
            <a:grpSpLocks/>
          </p:cNvGrpSpPr>
          <p:nvPr userDrawn="1"/>
        </p:nvGrpSpPr>
        <p:grpSpPr bwMode="auto">
          <a:xfrm>
            <a:off x="12700" y="0"/>
            <a:ext cx="10680700" cy="1360488"/>
            <a:chOff x="12092" y="0"/>
            <a:chExt cx="10681308" cy="1360488"/>
          </a:xfrm>
          <a:solidFill>
            <a:srgbClr val="FEF034"/>
          </a:solidFill>
        </p:grpSpPr>
        <p:sp>
          <p:nvSpPr>
            <p:cNvPr id="7" name="Obdélník 5"/>
            <p:cNvSpPr/>
            <p:nvPr/>
          </p:nvSpPr>
          <p:spPr bwMode="auto">
            <a:xfrm>
              <a:off x="12092" y="0"/>
              <a:ext cx="10663845" cy="136048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cs-CZ"/>
            </a:p>
          </p:txBody>
        </p:sp>
        <p:pic>
          <p:nvPicPr>
            <p:cNvPr id="8" name="Obrázek 2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444263" y="123181"/>
              <a:ext cx="2249137" cy="1114125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xtLst/>
          </p:spPr>
        </p:pic>
      </p:grp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095981" y="5292884"/>
            <a:ext cx="6416040" cy="624855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en-US" smtClean="0"/>
              <a:t>Click to edit Master title style</a:t>
            </a:r>
            <a:endParaRPr lang="cs-CZ" dirty="0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095981" y="675613"/>
            <a:ext cx="6416040" cy="4536758"/>
          </a:xfrm>
        </p:spPr>
        <p:txBody>
          <a:bodyPr/>
          <a:lstStyle>
            <a:lvl1pPr marL="0" indent="0">
              <a:buNone/>
              <a:defRPr sz="3700"/>
            </a:lvl1pPr>
            <a:lvl2pPr marL="521528" indent="0">
              <a:buNone/>
              <a:defRPr sz="3200"/>
            </a:lvl2pPr>
            <a:lvl3pPr marL="1043056" indent="0">
              <a:buNone/>
              <a:defRPr sz="2700"/>
            </a:lvl3pPr>
            <a:lvl4pPr marL="1564584" indent="0">
              <a:buNone/>
              <a:defRPr sz="2300"/>
            </a:lvl4pPr>
            <a:lvl5pPr marL="2086112" indent="0">
              <a:buNone/>
              <a:defRPr sz="2300"/>
            </a:lvl5pPr>
            <a:lvl6pPr marL="2607640" indent="0">
              <a:buNone/>
              <a:defRPr sz="2300"/>
            </a:lvl6pPr>
            <a:lvl7pPr marL="3129168" indent="0">
              <a:buNone/>
              <a:defRPr sz="2300"/>
            </a:lvl7pPr>
            <a:lvl8pPr marL="3650696" indent="0">
              <a:buNone/>
              <a:defRPr sz="2300"/>
            </a:lvl8pPr>
            <a:lvl9pPr marL="4172224" indent="0">
              <a:buNone/>
              <a:defRPr sz="23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cs-CZ" noProof="0" dirty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2095981" y="5917739"/>
            <a:ext cx="6416040" cy="887398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0"/>
          </p:nvPr>
        </p:nvSpPr>
        <p:spPr bwMode="auto">
          <a:xfrm>
            <a:off x="17463" y="7237413"/>
            <a:ext cx="712787" cy="250825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104306" tIns="52153" rIns="104306" bIns="52153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fld id="{836BD9E6-E0D0-4BA3-BFE8-60BCB65B7D2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31863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Skupina 3"/>
          <p:cNvGrpSpPr>
            <a:grpSpLocks/>
          </p:cNvGrpSpPr>
          <p:nvPr userDrawn="1"/>
        </p:nvGrpSpPr>
        <p:grpSpPr bwMode="auto">
          <a:xfrm>
            <a:off x="12700" y="0"/>
            <a:ext cx="10680700" cy="1360488"/>
            <a:chOff x="12092" y="0"/>
            <a:chExt cx="10681308" cy="1360488"/>
          </a:xfrm>
          <a:solidFill>
            <a:srgbClr val="FEF034"/>
          </a:solidFill>
        </p:grpSpPr>
        <p:sp>
          <p:nvSpPr>
            <p:cNvPr id="3" name="Obdélník 4"/>
            <p:cNvSpPr/>
            <p:nvPr/>
          </p:nvSpPr>
          <p:spPr bwMode="auto">
            <a:xfrm>
              <a:off x="12092" y="0"/>
              <a:ext cx="10663845" cy="136048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cs-CZ"/>
            </a:p>
          </p:txBody>
        </p:sp>
        <p:pic>
          <p:nvPicPr>
            <p:cNvPr id="4" name="Obrázek 2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444263" y="123181"/>
              <a:ext cx="2249137" cy="1114125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xtLst/>
          </p:spPr>
        </p:pic>
      </p:grpSp>
      <p:sp>
        <p:nvSpPr>
          <p:cNvPr id="5" name="Rectangle 1"/>
          <p:cNvSpPr/>
          <p:nvPr userDrawn="1"/>
        </p:nvSpPr>
        <p:spPr>
          <a:xfrm>
            <a:off x="0" y="7235825"/>
            <a:ext cx="10674350" cy="330200"/>
          </a:xfrm>
          <a:prstGeom prst="rect">
            <a:avLst/>
          </a:prstGeom>
          <a:solidFill>
            <a:srgbClr val="FEF03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1700" dirty="0">
                <a:solidFill>
                  <a:schemeClr val="tx1"/>
                </a:solidFill>
              </a:rPr>
              <a:t>Každý si zaslouží individuální přístup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0"/>
          </p:nvPr>
        </p:nvSpPr>
        <p:spPr bwMode="auto">
          <a:xfrm>
            <a:off x="17463" y="7237413"/>
            <a:ext cx="712787" cy="250825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104306" tIns="52153" rIns="104306" bIns="52153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fld id="{5EF9E38F-8A85-4E7D-8801-ECA7352FB99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1816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Skupina 3"/>
          <p:cNvGrpSpPr>
            <a:grpSpLocks/>
          </p:cNvGrpSpPr>
          <p:nvPr userDrawn="1"/>
        </p:nvGrpSpPr>
        <p:grpSpPr bwMode="auto">
          <a:xfrm>
            <a:off x="12700" y="0"/>
            <a:ext cx="10680700" cy="1360488"/>
            <a:chOff x="12092" y="0"/>
            <a:chExt cx="10681308" cy="1360488"/>
          </a:xfrm>
          <a:solidFill>
            <a:srgbClr val="FEF034"/>
          </a:solidFill>
        </p:grpSpPr>
        <p:sp>
          <p:nvSpPr>
            <p:cNvPr id="3" name="Obdélník 4"/>
            <p:cNvSpPr/>
            <p:nvPr/>
          </p:nvSpPr>
          <p:spPr bwMode="auto">
            <a:xfrm>
              <a:off x="12092" y="0"/>
              <a:ext cx="10663845" cy="136048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cs-CZ"/>
            </a:p>
          </p:txBody>
        </p:sp>
        <p:pic>
          <p:nvPicPr>
            <p:cNvPr id="4" name="Obrázek 2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444263" y="123181"/>
              <a:ext cx="2249137" cy="1114125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xtLst/>
          </p:spPr>
        </p:pic>
      </p:grpSp>
      <p:sp>
        <p:nvSpPr>
          <p:cNvPr id="5" name="Rectangle 1"/>
          <p:cNvSpPr/>
          <p:nvPr userDrawn="1"/>
        </p:nvSpPr>
        <p:spPr>
          <a:xfrm>
            <a:off x="0" y="7235825"/>
            <a:ext cx="10674350" cy="330200"/>
          </a:xfrm>
          <a:prstGeom prst="rect">
            <a:avLst/>
          </a:prstGeom>
          <a:solidFill>
            <a:srgbClr val="FEF03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1700" dirty="0">
                <a:solidFill>
                  <a:schemeClr val="tx1"/>
                </a:solidFill>
              </a:rPr>
              <a:t>Každý si zaslouží individuální přístup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0"/>
          </p:nvPr>
        </p:nvSpPr>
        <p:spPr bwMode="auto">
          <a:xfrm>
            <a:off x="17463" y="7237413"/>
            <a:ext cx="712787" cy="250825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104306" tIns="52153" rIns="104306" bIns="52153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fld id="{3689201C-5636-4E59-B998-ADBF575C681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00655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0" y="6897903"/>
            <a:ext cx="1149170" cy="252042"/>
          </a:xfrm>
          <a:prstGeom prst="rect">
            <a:avLst/>
          </a:prstGeom>
          <a:ln/>
        </p:spPr>
        <p:txBody>
          <a:bodyPr lIns="104306" tIns="52153" rIns="104306" bIns="52153"/>
          <a:lstStyle>
            <a:lvl1pPr>
              <a:defRPr/>
            </a:lvl1pPr>
          </a:lstStyle>
          <a:p>
            <a:pPr>
              <a:defRPr/>
            </a:pPr>
            <a:fld id="{FF00364B-2E32-42CF-99D1-0E7C0731C9CF}" type="datetime1">
              <a:rPr lang="en-US" smtClean="0"/>
              <a:t>4/14/2015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178223" y="7225207"/>
            <a:ext cx="891117" cy="252042"/>
          </a:xfrm>
          <a:prstGeom prst="rect">
            <a:avLst/>
          </a:prstGeom>
          <a:ln/>
        </p:spPr>
        <p:txBody>
          <a:bodyPr lIns="104306" tIns="52153" rIns="104306" bIns="52153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0" y="7225207"/>
            <a:ext cx="712893" cy="252042"/>
          </a:xfrm>
          <a:prstGeom prst="rect">
            <a:avLst/>
          </a:prstGeom>
          <a:ln/>
        </p:spPr>
        <p:txBody>
          <a:bodyPr lIns="104306" tIns="52153" rIns="104306" bIns="52153"/>
          <a:lstStyle>
            <a:lvl1pPr>
              <a:defRPr/>
            </a:lvl1pPr>
          </a:lstStyle>
          <a:p>
            <a:pPr>
              <a:defRPr/>
            </a:pPr>
            <a:fld id="{D0AA90E9-DFD6-4479-A0E9-7595EB2F17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70345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546100" y="4237831"/>
            <a:ext cx="9089390" cy="1501751"/>
          </a:xfrm>
        </p:spPr>
        <p:txBody>
          <a:bodyPr anchor="t"/>
          <a:lstStyle>
            <a:lvl1pPr algn="l">
              <a:defRPr sz="5000" b="1" cap="all">
                <a:latin typeface="FuturaTEE" pitchFamily="2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10"/>
          </p:nvPr>
        </p:nvSpPr>
        <p:spPr>
          <a:xfrm>
            <a:off x="306140" y="6660951"/>
            <a:ext cx="2088927" cy="360363"/>
          </a:xfrm>
        </p:spPr>
        <p:txBody>
          <a:bodyPr/>
          <a:lstStyle>
            <a:lvl1pPr marL="0" indent="0">
              <a:buNone/>
              <a:defRPr sz="140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54247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Skupina 3"/>
          <p:cNvGrpSpPr>
            <a:grpSpLocks/>
          </p:cNvGrpSpPr>
          <p:nvPr userDrawn="1"/>
        </p:nvGrpSpPr>
        <p:grpSpPr bwMode="auto">
          <a:xfrm>
            <a:off x="12700" y="0"/>
            <a:ext cx="10680700" cy="1360488"/>
            <a:chOff x="12092" y="0"/>
            <a:chExt cx="10681308" cy="1360488"/>
          </a:xfrm>
        </p:grpSpPr>
        <p:sp>
          <p:nvSpPr>
            <p:cNvPr id="5" name="Obdélník 4"/>
            <p:cNvSpPr/>
            <p:nvPr userDrawn="1"/>
          </p:nvSpPr>
          <p:spPr bwMode="auto">
            <a:xfrm>
              <a:off x="12092" y="0"/>
              <a:ext cx="10663845" cy="1360488"/>
            </a:xfrm>
            <a:prstGeom prst="rect">
              <a:avLst/>
            </a:prstGeom>
            <a:solidFill>
              <a:srgbClr val="FEF03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cs-CZ"/>
            </a:p>
          </p:txBody>
        </p:sp>
        <p:pic>
          <p:nvPicPr>
            <p:cNvPr id="6" name="Obrázek 2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444263" y="123181"/>
              <a:ext cx="2249137" cy="1114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7" name="Rectangle 1"/>
          <p:cNvSpPr/>
          <p:nvPr userDrawn="1"/>
        </p:nvSpPr>
        <p:spPr>
          <a:xfrm>
            <a:off x="0" y="7235825"/>
            <a:ext cx="10674350" cy="330200"/>
          </a:xfrm>
          <a:prstGeom prst="rect">
            <a:avLst/>
          </a:prstGeom>
          <a:solidFill>
            <a:srgbClr val="FEF03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1500" dirty="0">
                <a:solidFill>
                  <a:schemeClr val="tx1"/>
                </a:solidFill>
                <a:latin typeface="Calibri" panose="020F0502020204030204" pitchFamily="34" charset="0"/>
              </a:rPr>
              <a:t>Každý si zaslouží individuální přístup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28637" y="1620391"/>
            <a:ext cx="9619200" cy="49577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8" name="Rectangle 6"/>
          <p:cNvSpPr>
            <a:spLocks noGrp="1" noChangeArrowheads="1"/>
          </p:cNvSpPr>
          <p:nvPr userDrawn="1">
            <p:ph type="sldNum" sz="quarter" idx="10"/>
          </p:nvPr>
        </p:nvSpPr>
        <p:spPr bwMode="auto">
          <a:xfrm>
            <a:off x="17463" y="7237413"/>
            <a:ext cx="712787" cy="250825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104306" tIns="52153" rIns="104306" bIns="52153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fld id="{1754BDF6-AD53-4BEF-9A2E-8D49A736BBC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87556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/>
          <p:nvPr userDrawn="1"/>
        </p:nvSpPr>
        <p:spPr>
          <a:xfrm>
            <a:off x="0" y="7235825"/>
            <a:ext cx="10674350" cy="330200"/>
          </a:xfrm>
          <a:prstGeom prst="rect">
            <a:avLst/>
          </a:prstGeom>
          <a:solidFill>
            <a:srgbClr val="FEF03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1700" dirty="0">
                <a:solidFill>
                  <a:schemeClr val="tx1"/>
                </a:solidFill>
              </a:rPr>
              <a:t>Každý si zaslouží individuální přístup</a:t>
            </a:r>
          </a:p>
        </p:txBody>
      </p:sp>
      <p:grpSp>
        <p:nvGrpSpPr>
          <p:cNvPr id="5" name="Skupina 4"/>
          <p:cNvGrpSpPr>
            <a:grpSpLocks/>
          </p:cNvGrpSpPr>
          <p:nvPr userDrawn="1"/>
        </p:nvGrpSpPr>
        <p:grpSpPr bwMode="auto">
          <a:xfrm>
            <a:off x="12700" y="0"/>
            <a:ext cx="10680700" cy="1360488"/>
            <a:chOff x="12092" y="0"/>
            <a:chExt cx="10681308" cy="1360488"/>
          </a:xfrm>
        </p:grpSpPr>
        <p:sp>
          <p:nvSpPr>
            <p:cNvPr id="6" name="Obdélník 5"/>
            <p:cNvSpPr/>
            <p:nvPr userDrawn="1"/>
          </p:nvSpPr>
          <p:spPr bwMode="auto">
            <a:xfrm>
              <a:off x="12092" y="0"/>
              <a:ext cx="10663845" cy="1360488"/>
            </a:xfrm>
            <a:prstGeom prst="rect">
              <a:avLst/>
            </a:prstGeom>
            <a:solidFill>
              <a:srgbClr val="FEF03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cs-CZ"/>
            </a:p>
          </p:txBody>
        </p:sp>
        <p:pic>
          <p:nvPicPr>
            <p:cNvPr id="7" name="Obrázek 2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444263" y="123181"/>
              <a:ext cx="2249137" cy="1114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44705" y="4858812"/>
            <a:ext cx="9089390" cy="1501751"/>
          </a:xfrm>
        </p:spPr>
        <p:txBody>
          <a:bodyPr anchor="t"/>
          <a:lstStyle>
            <a:lvl1pPr algn="l">
              <a:defRPr sz="4600" b="1" cap="all"/>
            </a:lvl1pPr>
          </a:lstStyle>
          <a:p>
            <a:r>
              <a:rPr lang="en-US" smtClean="0"/>
              <a:t>Click to edit Master title style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44705" y="3204786"/>
            <a:ext cx="9089390" cy="1654026"/>
          </a:xfrm>
        </p:spPr>
        <p:txBody>
          <a:bodyPr anchor="b"/>
          <a:lstStyle>
            <a:lvl1pPr marL="0" indent="0">
              <a:buNone/>
              <a:defRPr sz="2300"/>
            </a:lvl1pPr>
            <a:lvl2pPr marL="521528" indent="0">
              <a:buNone/>
              <a:defRPr sz="2100"/>
            </a:lvl2pPr>
            <a:lvl3pPr marL="1043056" indent="0">
              <a:buNone/>
              <a:defRPr sz="1800"/>
            </a:lvl3pPr>
            <a:lvl4pPr marL="1564584" indent="0">
              <a:buNone/>
              <a:defRPr sz="1600"/>
            </a:lvl4pPr>
            <a:lvl5pPr marL="2086112" indent="0">
              <a:buNone/>
              <a:defRPr sz="1600"/>
            </a:lvl5pPr>
            <a:lvl6pPr marL="2607640" indent="0">
              <a:buNone/>
              <a:defRPr sz="1600"/>
            </a:lvl6pPr>
            <a:lvl7pPr marL="3129168" indent="0">
              <a:buNone/>
              <a:defRPr sz="1600"/>
            </a:lvl7pPr>
            <a:lvl8pPr marL="3650696" indent="0">
              <a:buNone/>
              <a:defRPr sz="1600"/>
            </a:lvl8pPr>
            <a:lvl9pPr marL="4172224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0"/>
          </p:nvPr>
        </p:nvSpPr>
        <p:spPr bwMode="auto">
          <a:xfrm>
            <a:off x="17463" y="7237413"/>
            <a:ext cx="712787" cy="250825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104306" tIns="52153" rIns="104306" bIns="52153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fld id="{4317C075-9A4E-4C54-8B89-E7369989578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02822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/>
          <p:nvPr userDrawn="1"/>
        </p:nvSpPr>
        <p:spPr>
          <a:xfrm>
            <a:off x="0" y="7235825"/>
            <a:ext cx="10674350" cy="330200"/>
          </a:xfrm>
          <a:prstGeom prst="rect">
            <a:avLst/>
          </a:prstGeom>
          <a:solidFill>
            <a:srgbClr val="FEF03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1700" dirty="0">
                <a:solidFill>
                  <a:schemeClr val="tx1"/>
                </a:solidFill>
              </a:rPr>
              <a:t>Každý si zaslouží individuální přístup</a:t>
            </a:r>
          </a:p>
        </p:txBody>
      </p:sp>
      <p:grpSp>
        <p:nvGrpSpPr>
          <p:cNvPr id="6" name="Skupina 4"/>
          <p:cNvGrpSpPr>
            <a:grpSpLocks/>
          </p:cNvGrpSpPr>
          <p:nvPr userDrawn="1"/>
        </p:nvGrpSpPr>
        <p:grpSpPr bwMode="auto">
          <a:xfrm>
            <a:off x="12700" y="0"/>
            <a:ext cx="10680700" cy="1360488"/>
            <a:chOff x="12092" y="0"/>
            <a:chExt cx="10681308" cy="1360488"/>
          </a:xfrm>
          <a:solidFill>
            <a:srgbClr val="FEF034"/>
          </a:solidFill>
        </p:grpSpPr>
        <p:sp>
          <p:nvSpPr>
            <p:cNvPr id="7" name="Obdélník 5"/>
            <p:cNvSpPr/>
            <p:nvPr/>
          </p:nvSpPr>
          <p:spPr bwMode="auto">
            <a:xfrm>
              <a:off x="12092" y="0"/>
              <a:ext cx="10663845" cy="136048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cs-CZ"/>
            </a:p>
          </p:txBody>
        </p:sp>
        <p:pic>
          <p:nvPicPr>
            <p:cNvPr id="8" name="Obrázek 2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444263" y="123181"/>
              <a:ext cx="2249137" cy="1114125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xtLst/>
          </p:spPr>
        </p:pic>
      </p:grp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34670" y="1596267"/>
            <a:ext cx="4722918" cy="4956828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435812" y="1596267"/>
            <a:ext cx="4722918" cy="4956828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0"/>
          </p:nvPr>
        </p:nvSpPr>
        <p:spPr bwMode="auto">
          <a:xfrm>
            <a:off x="17463" y="7237413"/>
            <a:ext cx="712787" cy="250825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104306" tIns="52153" rIns="104306" bIns="52153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fld id="{A06D4AFB-0443-4B7A-892C-CD64B18077A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68757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Skupina 3"/>
          <p:cNvGrpSpPr>
            <a:grpSpLocks/>
          </p:cNvGrpSpPr>
          <p:nvPr userDrawn="1"/>
        </p:nvGrpSpPr>
        <p:grpSpPr bwMode="auto">
          <a:xfrm>
            <a:off x="12700" y="0"/>
            <a:ext cx="10680700" cy="1360488"/>
            <a:chOff x="12092" y="0"/>
            <a:chExt cx="10681308" cy="1360488"/>
          </a:xfrm>
        </p:grpSpPr>
        <p:sp>
          <p:nvSpPr>
            <p:cNvPr id="8" name="Obdélník 4"/>
            <p:cNvSpPr/>
            <p:nvPr userDrawn="1"/>
          </p:nvSpPr>
          <p:spPr bwMode="auto">
            <a:xfrm>
              <a:off x="12092" y="0"/>
              <a:ext cx="10663845" cy="1360488"/>
            </a:xfrm>
            <a:prstGeom prst="rect">
              <a:avLst/>
            </a:prstGeom>
            <a:solidFill>
              <a:srgbClr val="FEF03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cs-CZ"/>
            </a:p>
          </p:txBody>
        </p:sp>
        <p:pic>
          <p:nvPicPr>
            <p:cNvPr id="9" name="Obrázek 2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444263" y="123181"/>
              <a:ext cx="2249137" cy="1114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0" name="Rectangle 1"/>
          <p:cNvSpPr/>
          <p:nvPr userDrawn="1"/>
        </p:nvSpPr>
        <p:spPr>
          <a:xfrm>
            <a:off x="0" y="7235825"/>
            <a:ext cx="10674350" cy="330200"/>
          </a:xfrm>
          <a:prstGeom prst="rect">
            <a:avLst/>
          </a:prstGeom>
          <a:solidFill>
            <a:srgbClr val="FEF03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1700" dirty="0">
                <a:solidFill>
                  <a:schemeClr val="tx1"/>
                </a:solidFill>
              </a:rPr>
              <a:t>Každý si zaslouží individuální přístup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4670" y="-29369"/>
            <a:ext cx="9624060" cy="1260211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34670" y="1692533"/>
            <a:ext cx="4724775" cy="705367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34670" y="2397901"/>
            <a:ext cx="4724775" cy="4356478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5432099" y="1692533"/>
            <a:ext cx="4726631" cy="705367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5432099" y="2397901"/>
            <a:ext cx="4726631" cy="4356478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1" name="Rectangle 6"/>
          <p:cNvSpPr>
            <a:spLocks noGrp="1" noChangeArrowheads="1"/>
          </p:cNvSpPr>
          <p:nvPr>
            <p:ph type="sldNum" sz="quarter" idx="10"/>
          </p:nvPr>
        </p:nvSpPr>
        <p:spPr bwMode="auto">
          <a:xfrm>
            <a:off x="17463" y="7237413"/>
            <a:ext cx="712787" cy="250825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104306" tIns="52153" rIns="104306" bIns="52153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fld id="{FB679C4A-59A0-4AB7-B85D-F3F2A5132F9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5300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/>
          <p:cNvSpPr/>
          <p:nvPr userDrawn="1"/>
        </p:nvSpPr>
        <p:spPr>
          <a:xfrm>
            <a:off x="0" y="7235825"/>
            <a:ext cx="10674350" cy="330200"/>
          </a:xfrm>
          <a:prstGeom prst="rect">
            <a:avLst/>
          </a:prstGeom>
          <a:solidFill>
            <a:srgbClr val="FEF03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1700" dirty="0">
                <a:solidFill>
                  <a:schemeClr val="tx1"/>
                </a:solidFill>
              </a:rPr>
              <a:t>Každý si zaslouží individuální přístup</a:t>
            </a:r>
          </a:p>
        </p:txBody>
      </p:sp>
      <p:grpSp>
        <p:nvGrpSpPr>
          <p:cNvPr id="4" name="Skupina 4"/>
          <p:cNvGrpSpPr>
            <a:grpSpLocks/>
          </p:cNvGrpSpPr>
          <p:nvPr userDrawn="1"/>
        </p:nvGrpSpPr>
        <p:grpSpPr bwMode="auto">
          <a:xfrm>
            <a:off x="12700" y="0"/>
            <a:ext cx="10680700" cy="1360488"/>
            <a:chOff x="12092" y="0"/>
            <a:chExt cx="10681308" cy="1360488"/>
          </a:xfrm>
          <a:solidFill>
            <a:srgbClr val="FEF034"/>
          </a:solidFill>
        </p:grpSpPr>
        <p:sp>
          <p:nvSpPr>
            <p:cNvPr id="5" name="Obdélník 5"/>
            <p:cNvSpPr/>
            <p:nvPr/>
          </p:nvSpPr>
          <p:spPr bwMode="auto">
            <a:xfrm>
              <a:off x="12092" y="0"/>
              <a:ext cx="10663845" cy="1360488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cs-CZ"/>
            </a:p>
          </p:txBody>
        </p:sp>
        <p:pic>
          <p:nvPicPr>
            <p:cNvPr id="6" name="Obrázek 2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444263" y="123181"/>
              <a:ext cx="2249137" cy="1114125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xtLst/>
          </p:spPr>
        </p:pic>
      </p:grp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 dirty="0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0"/>
          </p:nvPr>
        </p:nvSpPr>
        <p:spPr bwMode="auto">
          <a:xfrm>
            <a:off x="17463" y="7237413"/>
            <a:ext cx="712787" cy="250825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104306" tIns="52153" rIns="104306" bIns="52153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fld id="{69482FC1-01E1-434C-9081-90F3D906F7D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72309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Skupina 3"/>
          <p:cNvGrpSpPr>
            <a:grpSpLocks/>
          </p:cNvGrpSpPr>
          <p:nvPr userDrawn="1"/>
        </p:nvGrpSpPr>
        <p:grpSpPr bwMode="auto">
          <a:xfrm>
            <a:off x="12700" y="0"/>
            <a:ext cx="10680700" cy="1360488"/>
            <a:chOff x="12092" y="0"/>
            <a:chExt cx="10681308" cy="1360488"/>
          </a:xfrm>
        </p:grpSpPr>
        <p:sp>
          <p:nvSpPr>
            <p:cNvPr id="3" name="Obdélník 4"/>
            <p:cNvSpPr/>
            <p:nvPr userDrawn="1"/>
          </p:nvSpPr>
          <p:spPr bwMode="auto">
            <a:xfrm>
              <a:off x="12092" y="0"/>
              <a:ext cx="10663845" cy="1360488"/>
            </a:xfrm>
            <a:prstGeom prst="rect">
              <a:avLst/>
            </a:prstGeom>
            <a:solidFill>
              <a:srgbClr val="FEF03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cs-CZ"/>
            </a:p>
          </p:txBody>
        </p:sp>
        <p:pic>
          <p:nvPicPr>
            <p:cNvPr id="4" name="Obrázek 2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444263" y="123181"/>
              <a:ext cx="2249137" cy="1114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5" name="Rectangle 1"/>
          <p:cNvSpPr/>
          <p:nvPr userDrawn="1"/>
        </p:nvSpPr>
        <p:spPr>
          <a:xfrm>
            <a:off x="0" y="7235825"/>
            <a:ext cx="10674350" cy="330200"/>
          </a:xfrm>
          <a:prstGeom prst="rect">
            <a:avLst/>
          </a:prstGeom>
          <a:solidFill>
            <a:srgbClr val="FEF03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1700" dirty="0">
                <a:solidFill>
                  <a:schemeClr val="tx1"/>
                </a:solidFill>
              </a:rPr>
              <a:t>Každý si zaslouží individuální přístup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0"/>
          </p:nvPr>
        </p:nvSpPr>
        <p:spPr bwMode="auto">
          <a:xfrm>
            <a:off x="17463" y="7237413"/>
            <a:ext cx="712787" cy="250825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104306" tIns="52153" rIns="104306" bIns="52153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fld id="{9BE355D0-5E49-46E2-8E1A-968EA8D371C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241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/>
          <p:nvPr userDrawn="1"/>
        </p:nvSpPr>
        <p:spPr>
          <a:xfrm>
            <a:off x="0" y="7235825"/>
            <a:ext cx="10674350" cy="330200"/>
          </a:xfrm>
          <a:prstGeom prst="rect">
            <a:avLst/>
          </a:prstGeom>
          <a:solidFill>
            <a:srgbClr val="FEF03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1700" dirty="0">
                <a:solidFill>
                  <a:schemeClr val="tx1"/>
                </a:solidFill>
              </a:rPr>
              <a:t>Každý si zaslouží individuální přístup</a:t>
            </a:r>
          </a:p>
        </p:txBody>
      </p:sp>
      <p:grpSp>
        <p:nvGrpSpPr>
          <p:cNvPr id="6" name="Skupina 4"/>
          <p:cNvGrpSpPr>
            <a:grpSpLocks/>
          </p:cNvGrpSpPr>
          <p:nvPr userDrawn="1"/>
        </p:nvGrpSpPr>
        <p:grpSpPr bwMode="auto">
          <a:xfrm>
            <a:off x="12700" y="0"/>
            <a:ext cx="10680700" cy="1360488"/>
            <a:chOff x="12092" y="0"/>
            <a:chExt cx="10681308" cy="1360488"/>
          </a:xfrm>
        </p:grpSpPr>
        <p:sp>
          <p:nvSpPr>
            <p:cNvPr id="7" name="Obdélník 5"/>
            <p:cNvSpPr/>
            <p:nvPr userDrawn="1"/>
          </p:nvSpPr>
          <p:spPr bwMode="auto">
            <a:xfrm>
              <a:off x="12092" y="0"/>
              <a:ext cx="10663845" cy="1360488"/>
            </a:xfrm>
            <a:prstGeom prst="rect">
              <a:avLst/>
            </a:prstGeom>
            <a:solidFill>
              <a:srgbClr val="FEF03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cs-CZ"/>
            </a:p>
          </p:txBody>
        </p:sp>
        <p:pic>
          <p:nvPicPr>
            <p:cNvPr id="8" name="Obrázek 2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444263" y="123181"/>
              <a:ext cx="2249137" cy="1114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4671" y="301050"/>
            <a:ext cx="3518055" cy="1281214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en-US" smtClean="0"/>
              <a:t>Click to edit Master title style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180822" y="301051"/>
            <a:ext cx="5977908" cy="6453328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34671" y="1582265"/>
            <a:ext cx="3518055" cy="5172114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0"/>
          </p:nvPr>
        </p:nvSpPr>
        <p:spPr bwMode="auto">
          <a:xfrm>
            <a:off x="17463" y="7237413"/>
            <a:ext cx="712787" cy="250825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104306" tIns="52153" rIns="104306" bIns="52153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fld id="{9A50ADF4-FD75-451B-B0FC-29ADBDE300E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25728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4988" y="1595438"/>
            <a:ext cx="9623425" cy="4957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4306" tIns="52153" rIns="104306" bIns="5215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66700" y="252413"/>
            <a:ext cx="784225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4306" tIns="52153" rIns="104306" bIns="5215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2" r:id="rId1"/>
    <p:sldLayoutId id="2147483931" r:id="rId2"/>
    <p:sldLayoutId id="2147483933" r:id="rId3"/>
    <p:sldLayoutId id="2147483934" r:id="rId4"/>
    <p:sldLayoutId id="2147483935" r:id="rId5"/>
    <p:sldLayoutId id="2147483936" r:id="rId6"/>
    <p:sldLayoutId id="2147483937" r:id="rId7"/>
    <p:sldLayoutId id="2147483938" r:id="rId8"/>
    <p:sldLayoutId id="2147483939" r:id="rId9"/>
    <p:sldLayoutId id="2147483940" r:id="rId10"/>
    <p:sldLayoutId id="2147483941" r:id="rId11"/>
    <p:sldLayoutId id="2147483942" r:id="rId12"/>
    <p:sldLayoutId id="2147483943" r:id="rId13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700" b="1">
          <a:solidFill>
            <a:schemeClr val="tx2"/>
          </a:solidFill>
          <a:latin typeface="FuturaTEE" pitchFamily="2" charset="0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700" b="1">
          <a:solidFill>
            <a:schemeClr val="tx2"/>
          </a:solidFill>
          <a:latin typeface="FuturaTEE" pitchFamily="2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700" b="1">
          <a:solidFill>
            <a:schemeClr val="tx2"/>
          </a:solidFill>
          <a:latin typeface="FuturaTEE" pitchFamily="2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700" b="1">
          <a:solidFill>
            <a:schemeClr val="tx2"/>
          </a:solidFill>
          <a:latin typeface="FuturaTEE" pitchFamily="2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700" b="1">
          <a:solidFill>
            <a:schemeClr val="tx2"/>
          </a:solidFill>
          <a:latin typeface="FuturaTEE" pitchFamily="2" charset="0"/>
        </a:defRPr>
      </a:lvl5pPr>
      <a:lvl6pPr marL="521528" algn="l" rtl="0" eaLnBrk="1" fontAlgn="base" hangingPunct="1">
        <a:spcBef>
          <a:spcPct val="0"/>
        </a:spcBef>
        <a:spcAft>
          <a:spcPct val="0"/>
        </a:spcAft>
        <a:defRPr sz="3700" b="1">
          <a:solidFill>
            <a:schemeClr val="tx2"/>
          </a:solidFill>
          <a:latin typeface="FuturaTEE" pitchFamily="2" charset="0"/>
        </a:defRPr>
      </a:lvl6pPr>
      <a:lvl7pPr marL="1043056" algn="l" rtl="0" eaLnBrk="1" fontAlgn="base" hangingPunct="1">
        <a:spcBef>
          <a:spcPct val="0"/>
        </a:spcBef>
        <a:spcAft>
          <a:spcPct val="0"/>
        </a:spcAft>
        <a:defRPr sz="3700" b="1">
          <a:solidFill>
            <a:schemeClr val="tx2"/>
          </a:solidFill>
          <a:latin typeface="FuturaTEE" pitchFamily="2" charset="0"/>
        </a:defRPr>
      </a:lvl7pPr>
      <a:lvl8pPr marL="1564584" algn="l" rtl="0" eaLnBrk="1" fontAlgn="base" hangingPunct="1">
        <a:spcBef>
          <a:spcPct val="0"/>
        </a:spcBef>
        <a:spcAft>
          <a:spcPct val="0"/>
        </a:spcAft>
        <a:defRPr sz="3700" b="1">
          <a:solidFill>
            <a:schemeClr val="tx2"/>
          </a:solidFill>
          <a:latin typeface="FuturaTEE" pitchFamily="2" charset="0"/>
        </a:defRPr>
      </a:lvl8pPr>
      <a:lvl9pPr marL="2086112" algn="l" rtl="0" eaLnBrk="1" fontAlgn="base" hangingPunct="1">
        <a:spcBef>
          <a:spcPct val="0"/>
        </a:spcBef>
        <a:spcAft>
          <a:spcPct val="0"/>
        </a:spcAft>
        <a:defRPr sz="3700" b="1">
          <a:solidFill>
            <a:schemeClr val="tx2"/>
          </a:solidFill>
          <a:latin typeface="FuturaTEE" pitchFamily="2" charset="0"/>
        </a:defRPr>
      </a:lvl9pPr>
    </p:titleStyle>
    <p:bodyStyle>
      <a:lvl1pPr marL="390525" indent="-390525" algn="l" rtl="0" eaLnBrk="1" fontAlgn="base" hangingPunct="1">
        <a:spcBef>
          <a:spcPct val="0"/>
        </a:spcBef>
        <a:spcAft>
          <a:spcPct val="0"/>
        </a:spcAft>
        <a:buFont typeface="Wingdings" pitchFamily="2" charset="2"/>
        <a:buChar char="§"/>
        <a:defRPr sz="3700">
          <a:solidFill>
            <a:schemeClr val="tx1"/>
          </a:solidFill>
          <a:latin typeface="FuturaTEE" pitchFamily="2" charset="0"/>
          <a:ea typeface="+mn-ea"/>
          <a:cs typeface="+mn-cs"/>
        </a:defRPr>
      </a:lvl1pPr>
      <a:lvl2pPr marL="846138" indent="-325438" algn="l" rtl="0" eaLnBrk="1" fontAlgn="base" hangingPunct="1">
        <a:spcBef>
          <a:spcPct val="0"/>
        </a:spcBef>
        <a:spcAft>
          <a:spcPct val="0"/>
        </a:spcAft>
        <a:buFont typeface="Wingdings" pitchFamily="2" charset="2"/>
        <a:buChar char="§"/>
        <a:defRPr sz="3200">
          <a:solidFill>
            <a:schemeClr val="tx1"/>
          </a:solidFill>
          <a:latin typeface="FuturaTEE" pitchFamily="2" charset="0"/>
        </a:defRPr>
      </a:lvl2pPr>
      <a:lvl3pPr marL="1303338" indent="-260350" algn="l" rtl="0" eaLnBrk="1" fontAlgn="base" hangingPunct="1">
        <a:spcBef>
          <a:spcPct val="0"/>
        </a:spcBef>
        <a:spcAft>
          <a:spcPct val="0"/>
        </a:spcAft>
        <a:buFont typeface="Wingdings" pitchFamily="2" charset="2"/>
        <a:buChar char="§"/>
        <a:defRPr sz="2700">
          <a:solidFill>
            <a:schemeClr val="tx1"/>
          </a:solidFill>
          <a:latin typeface="FuturaTEE" pitchFamily="2" charset="0"/>
        </a:defRPr>
      </a:lvl3pPr>
      <a:lvl4pPr marL="1824038" indent="-260350" algn="l" rtl="0" eaLnBrk="1" fontAlgn="base" hangingPunct="1">
        <a:spcBef>
          <a:spcPct val="0"/>
        </a:spcBef>
        <a:spcAft>
          <a:spcPct val="0"/>
        </a:spcAft>
        <a:buFont typeface="Wingdings" pitchFamily="2" charset="2"/>
        <a:buChar char="§"/>
        <a:defRPr sz="2300">
          <a:solidFill>
            <a:schemeClr val="tx1"/>
          </a:solidFill>
          <a:latin typeface="FuturaTEE" pitchFamily="2" charset="0"/>
        </a:defRPr>
      </a:lvl4pPr>
      <a:lvl5pPr marL="2346325" indent="-260350" algn="l" rtl="0" eaLnBrk="1" fontAlgn="base" hangingPunct="1">
        <a:spcBef>
          <a:spcPct val="0"/>
        </a:spcBef>
        <a:spcAft>
          <a:spcPct val="0"/>
        </a:spcAft>
        <a:buFont typeface="Wingdings" pitchFamily="2" charset="2"/>
        <a:buChar char="§"/>
        <a:defRPr sz="2300">
          <a:solidFill>
            <a:schemeClr val="tx1"/>
          </a:solidFill>
          <a:latin typeface="FuturaTEE" pitchFamily="2" charset="0"/>
        </a:defRPr>
      </a:lvl5pPr>
      <a:lvl6pPr marL="2868404" indent="-260764" algn="l" rtl="0" eaLnBrk="1" fontAlgn="base" hangingPunct="1">
        <a:spcBef>
          <a:spcPct val="0"/>
        </a:spcBef>
        <a:spcAft>
          <a:spcPct val="0"/>
        </a:spcAft>
        <a:buClr>
          <a:srgbClr val="FFFF00"/>
        </a:buClr>
        <a:buFont typeface="Wingdings" pitchFamily="2" charset="2"/>
        <a:buChar char="§"/>
        <a:defRPr sz="2300">
          <a:solidFill>
            <a:schemeClr val="tx1"/>
          </a:solidFill>
          <a:latin typeface="+mn-lt"/>
        </a:defRPr>
      </a:lvl6pPr>
      <a:lvl7pPr marL="3389932" indent="-260764" algn="l" rtl="0" eaLnBrk="1" fontAlgn="base" hangingPunct="1">
        <a:spcBef>
          <a:spcPct val="0"/>
        </a:spcBef>
        <a:spcAft>
          <a:spcPct val="0"/>
        </a:spcAft>
        <a:buClr>
          <a:srgbClr val="FFFF00"/>
        </a:buClr>
        <a:buFont typeface="Wingdings" pitchFamily="2" charset="2"/>
        <a:buChar char="§"/>
        <a:defRPr sz="2300">
          <a:solidFill>
            <a:schemeClr val="tx1"/>
          </a:solidFill>
          <a:latin typeface="+mn-lt"/>
        </a:defRPr>
      </a:lvl7pPr>
      <a:lvl8pPr marL="3911460" indent="-260764" algn="l" rtl="0" eaLnBrk="1" fontAlgn="base" hangingPunct="1">
        <a:spcBef>
          <a:spcPct val="0"/>
        </a:spcBef>
        <a:spcAft>
          <a:spcPct val="0"/>
        </a:spcAft>
        <a:buClr>
          <a:srgbClr val="FFFF00"/>
        </a:buClr>
        <a:buFont typeface="Wingdings" pitchFamily="2" charset="2"/>
        <a:buChar char="§"/>
        <a:defRPr sz="2300">
          <a:solidFill>
            <a:schemeClr val="tx1"/>
          </a:solidFill>
          <a:latin typeface="+mn-lt"/>
        </a:defRPr>
      </a:lvl8pPr>
      <a:lvl9pPr marL="4432988" indent="-260764" algn="l" rtl="0" eaLnBrk="1" fontAlgn="base" hangingPunct="1">
        <a:spcBef>
          <a:spcPct val="0"/>
        </a:spcBef>
        <a:spcAft>
          <a:spcPct val="0"/>
        </a:spcAft>
        <a:buClr>
          <a:srgbClr val="FFFF00"/>
        </a:buClr>
        <a:buFont typeface="Wingdings" pitchFamily="2" charset="2"/>
        <a:buChar char="§"/>
        <a:defRPr sz="23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52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305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58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6112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764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916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5069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222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6"/>
          <p:cNvSpPr>
            <a:spLocks noGrp="1" noChangeArrowheads="1"/>
          </p:cNvSpPr>
          <p:nvPr>
            <p:ph type="ctrTitle" idx="4294967295"/>
          </p:nvPr>
        </p:nvSpPr>
        <p:spPr>
          <a:xfrm>
            <a:off x="450156" y="3492599"/>
            <a:ext cx="9217024" cy="1260211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cs-CZ" altLang="cs-CZ" dirty="0" smtClean="0">
                <a:latin typeface="Arial" charset="0"/>
                <a:ea typeface="ＭＳ Ｐゴシック" pitchFamily="34" charset="-128"/>
              </a:rPr>
              <a:t>Investiční novinky Raiffeisenbank </a:t>
            </a:r>
            <a:br>
              <a:rPr lang="cs-CZ" altLang="cs-CZ" dirty="0" smtClean="0">
                <a:latin typeface="Arial" charset="0"/>
                <a:ea typeface="ＭＳ Ｐゴシック" pitchFamily="34" charset="-128"/>
              </a:rPr>
            </a:br>
            <a:r>
              <a:rPr lang="cs-CZ" altLang="cs-CZ" dirty="0" smtClean="0">
                <a:latin typeface="Arial" charset="0"/>
                <a:ea typeface="ＭＳ Ｐゴシック" pitchFamily="34" charset="-128"/>
              </a:rPr>
              <a:t>a Raiffeisen investiční </a:t>
            </a:r>
            <a:r>
              <a:rPr lang="cs-CZ" altLang="cs-CZ" dirty="0" smtClean="0">
                <a:latin typeface="Arial" charset="0"/>
                <a:ea typeface="ＭＳ Ｐゴシック" pitchFamily="34" charset="-128"/>
              </a:rPr>
              <a:t>společnosti</a:t>
            </a:r>
            <a:br>
              <a:rPr lang="cs-CZ" altLang="cs-CZ" dirty="0" smtClean="0">
                <a:latin typeface="Arial" charset="0"/>
                <a:ea typeface="ＭＳ Ｐゴシック" pitchFamily="34" charset="-128"/>
              </a:rPr>
            </a:br>
            <a:r>
              <a:rPr lang="cs-CZ" altLang="cs-CZ" sz="2000" b="0" dirty="0">
                <a:latin typeface="Arial" charset="0"/>
                <a:ea typeface="ＭＳ Ｐゴシック" pitchFamily="34" charset="-128"/>
              </a:rPr>
              <a:t>(</a:t>
            </a:r>
            <a:r>
              <a:rPr lang="cs-CZ" altLang="cs-CZ" sz="2000" b="0" dirty="0" smtClean="0">
                <a:latin typeface="Arial" charset="0"/>
                <a:ea typeface="ＭＳ Ｐゴシック" pitchFamily="34" charset="-128"/>
              </a:rPr>
              <a:t>Praha, 15. dubna 2015)</a:t>
            </a:r>
            <a:endParaRPr lang="cs-CZ" altLang="cs-CZ" b="0" dirty="0" smtClean="0">
              <a:latin typeface="Arial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70807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64514" y="0"/>
            <a:ext cx="7841827" cy="924154"/>
          </a:xfrm>
        </p:spPr>
        <p:txBody>
          <a:bodyPr/>
          <a:lstStyle/>
          <a:p>
            <a:r>
              <a:rPr lang="cs-CZ" dirty="0" smtClean="0">
                <a:latin typeface="Calibri" panose="020F0502020204030204" pitchFamily="34" charset="0"/>
              </a:rPr>
              <a:t>Chystané novinky pro rok 2015</a:t>
            </a:r>
            <a:endParaRPr lang="en-US" dirty="0" smtClean="0">
              <a:latin typeface="Calibri" panose="020F0502020204030204" pitchFamily="34" charset="0"/>
            </a:endParaRPr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623782" y="924155"/>
            <a:ext cx="9624060" cy="5964996"/>
          </a:xfrm>
        </p:spPr>
        <p:txBody>
          <a:bodyPr/>
          <a:lstStyle/>
          <a:p>
            <a:endParaRPr lang="cs-CZ" sz="2600" dirty="0">
              <a:latin typeface="Calibri" panose="020F0502020204030204" pitchFamily="34" charset="0"/>
            </a:endParaRPr>
          </a:p>
          <a:p>
            <a:endParaRPr lang="cs-CZ" sz="2600" dirty="0" smtClean="0">
              <a:latin typeface="Calibri" panose="020F0502020204030204" pitchFamily="34" charset="0"/>
            </a:endParaRPr>
          </a:p>
          <a:p>
            <a:endParaRPr lang="cs-CZ" sz="2600" dirty="0" smtClean="0">
              <a:latin typeface="Calibri" panose="020F0502020204030204" pitchFamily="34" charset="0"/>
            </a:endParaRPr>
          </a:p>
          <a:p>
            <a:endParaRPr lang="cs-CZ" sz="2600" dirty="0">
              <a:latin typeface="Calibri" panose="020F050202020403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 bwMode="auto">
          <a:xfrm>
            <a:off x="162124" y="1332359"/>
            <a:ext cx="10225136" cy="49681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4306" tIns="52153" rIns="104306" bIns="52153" numCol="1" rtlCol="0" anchor="t" anchorCtr="0" compatLnSpc="1">
            <a:prstTxWarp prst="textNoShape">
              <a:avLst/>
            </a:prstTxWarp>
            <a:spAutoFit/>
          </a:bodyPr>
          <a:lstStyle/>
          <a:p>
            <a:pPr marL="457200" indent="-457200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cs-CZ" sz="2200" b="1" dirty="0" smtClean="0">
                <a:latin typeface="Calibri" panose="020F0502020204030204" pitchFamily="34" charset="0"/>
              </a:rPr>
              <a:t>V letošním roce chceme dále posilovat naší pozici a navyšovat objem aktiv </a:t>
            </a:r>
            <a:br>
              <a:rPr lang="cs-CZ" sz="2200" b="1" dirty="0" smtClean="0">
                <a:latin typeface="Calibri" panose="020F0502020204030204" pitchFamily="34" charset="0"/>
              </a:rPr>
            </a:br>
            <a:r>
              <a:rPr lang="cs-CZ" sz="2200" b="1" dirty="0" smtClean="0">
                <a:latin typeface="Calibri" panose="020F0502020204030204" pitchFamily="34" charset="0"/>
              </a:rPr>
              <a:t>pod správou.</a:t>
            </a:r>
          </a:p>
          <a:p>
            <a:pPr marL="457200" indent="-457200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cs-CZ" sz="2200" dirty="0" smtClean="0">
                <a:latin typeface="Calibri" panose="020F0502020204030204" pitchFamily="34" charset="0"/>
              </a:rPr>
              <a:t>Nový </a:t>
            </a:r>
            <a:r>
              <a:rPr lang="cs-CZ" sz="2200" dirty="0">
                <a:latin typeface="Calibri" panose="020F0502020204030204" pitchFamily="34" charset="0"/>
              </a:rPr>
              <a:t>fond Raiffeisen fond optimálního </a:t>
            </a:r>
            <a:r>
              <a:rPr lang="cs-CZ" sz="2200" dirty="0" smtClean="0">
                <a:latin typeface="Calibri" panose="020F0502020204030204" pitchFamily="34" charset="0"/>
              </a:rPr>
              <a:t>rozložení – </a:t>
            </a:r>
            <a:r>
              <a:rPr lang="cs-CZ" sz="2200" dirty="0">
                <a:latin typeface="Calibri" panose="020F0502020204030204" pitchFamily="34" charset="0"/>
              </a:rPr>
              <a:t>na českém trhu </a:t>
            </a:r>
            <a:r>
              <a:rPr lang="cs-CZ" sz="2200" dirty="0" smtClean="0">
                <a:latin typeface="Calibri" panose="020F0502020204030204" pitchFamily="34" charset="0"/>
              </a:rPr>
              <a:t>unikátní široce diverzifikovaný fond, řízený </a:t>
            </a:r>
            <a:r>
              <a:rPr lang="cs-CZ" sz="2200" dirty="0">
                <a:latin typeface="Calibri" panose="020F0502020204030204" pitchFamily="34" charset="0"/>
              </a:rPr>
              <a:t>na základě matematických modelů, které rozhodují </a:t>
            </a:r>
            <a:r>
              <a:rPr lang="cs-CZ" sz="2200" dirty="0" smtClean="0">
                <a:latin typeface="Calibri" panose="020F0502020204030204" pitchFamily="34" charset="0"/>
              </a:rPr>
              <a:t/>
            </a:r>
            <a:br>
              <a:rPr lang="cs-CZ" sz="2200" dirty="0" smtClean="0">
                <a:latin typeface="Calibri" panose="020F0502020204030204" pitchFamily="34" charset="0"/>
              </a:rPr>
            </a:br>
            <a:r>
              <a:rPr lang="cs-CZ" sz="2200" dirty="0" smtClean="0">
                <a:latin typeface="Calibri" panose="020F0502020204030204" pitchFamily="34" charset="0"/>
              </a:rPr>
              <a:t>o </a:t>
            </a:r>
            <a:r>
              <a:rPr lang="cs-CZ" sz="2200" dirty="0">
                <a:latin typeface="Calibri" panose="020F0502020204030204" pitchFamily="34" charset="0"/>
              </a:rPr>
              <a:t>vhodné příležitosti pro nákup a </a:t>
            </a:r>
            <a:r>
              <a:rPr lang="cs-CZ" sz="2200" dirty="0" smtClean="0">
                <a:latin typeface="Calibri" panose="020F0502020204030204" pitchFamily="34" charset="0"/>
              </a:rPr>
              <a:t>prodej, </a:t>
            </a:r>
            <a:r>
              <a:rPr lang="cs-CZ" sz="2200" dirty="0">
                <a:latin typeface="Calibri" panose="020F0502020204030204" pitchFamily="34" charset="0"/>
              </a:rPr>
              <a:t>tím snižují možnost chyby lidského </a:t>
            </a:r>
            <a:r>
              <a:rPr lang="cs-CZ" sz="2200" dirty="0" smtClean="0">
                <a:latin typeface="Calibri" panose="020F0502020204030204" pitchFamily="34" charset="0"/>
              </a:rPr>
              <a:t>faktoru a zároveň vykazují </a:t>
            </a:r>
            <a:r>
              <a:rPr lang="cs-CZ" sz="2200" dirty="0">
                <a:latin typeface="Calibri" panose="020F0502020204030204" pitchFamily="34" charset="0"/>
              </a:rPr>
              <a:t>relativně silnou odolnost vůči případným poklesům trhů. </a:t>
            </a:r>
            <a:r>
              <a:rPr lang="cs-CZ" sz="2200" dirty="0" smtClean="0">
                <a:latin typeface="Calibri" panose="020F0502020204030204" pitchFamily="34" charset="0"/>
              </a:rPr>
              <a:t>Doporučená </a:t>
            </a:r>
            <a:r>
              <a:rPr lang="cs-CZ" sz="2200" dirty="0">
                <a:latin typeface="Calibri" panose="020F0502020204030204" pitchFamily="34" charset="0"/>
              </a:rPr>
              <a:t>délka investice je alespoň 5 let.</a:t>
            </a:r>
          </a:p>
          <a:p>
            <a:pPr marL="457200" indent="-457200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cs-CZ" sz="2200" dirty="0" smtClean="0">
                <a:latin typeface="Calibri" panose="020F0502020204030204" pitchFamily="34" charset="0"/>
              </a:rPr>
              <a:t>Aktuální novinky v poplatkové struktuře pro první pololetí: </a:t>
            </a:r>
          </a:p>
          <a:p>
            <a:pPr marL="977900" lvl="1" indent="-457200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cs-CZ" sz="2200" dirty="0" smtClean="0">
                <a:latin typeface="Calibri" panose="020F0502020204030204" pitchFamily="34" charset="0"/>
              </a:rPr>
              <a:t>snížení poplatku za nákup u R. fondu dluhopisové stability z 1 % na 0,2 %, </a:t>
            </a:r>
          </a:p>
          <a:p>
            <a:pPr marL="977900" lvl="1" indent="-457200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cs-CZ" sz="2200" dirty="0" smtClean="0">
                <a:latin typeface="Calibri" panose="020F0502020204030204" pitchFamily="34" charset="0"/>
              </a:rPr>
              <a:t>0 % poplatek za nákup nového Raiffeisen fondu optimálního rozložení </a:t>
            </a:r>
            <a:br>
              <a:rPr lang="cs-CZ" sz="2200" dirty="0" smtClean="0">
                <a:latin typeface="Calibri" panose="020F0502020204030204" pitchFamily="34" charset="0"/>
              </a:rPr>
            </a:br>
            <a:r>
              <a:rPr lang="cs-CZ" sz="2200" dirty="0" smtClean="0">
                <a:latin typeface="Calibri" panose="020F0502020204030204" pitchFamily="34" charset="0"/>
              </a:rPr>
              <a:t>v upisovacím období (tzn. do 30. 4. 2015).</a:t>
            </a:r>
          </a:p>
          <a:p>
            <a:pPr marL="457200" indent="-457200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cs-CZ" sz="2200" dirty="0" smtClean="0">
                <a:latin typeface="Calibri" panose="020F0502020204030204" pitchFamily="34" charset="0"/>
              </a:rPr>
              <a:t>Mimo RIS nabídka dalších investičních produktů: </a:t>
            </a:r>
            <a:r>
              <a:rPr lang="cs-CZ" sz="2200" dirty="0" err="1" smtClean="0">
                <a:latin typeface="Calibri" panose="020F0502020204030204" pitchFamily="34" charset="0"/>
              </a:rPr>
              <a:t>asset</a:t>
            </a:r>
            <a:r>
              <a:rPr lang="cs-CZ" sz="2200" dirty="0" smtClean="0">
                <a:latin typeface="Calibri" panose="020F0502020204030204" pitchFamily="34" charset="0"/>
              </a:rPr>
              <a:t> managementu, certifikátů, fondů RCM, dluhopisů apod. </a:t>
            </a:r>
            <a:endParaRPr lang="cs-CZ" sz="2200" strike="sngStrike" dirty="0" smtClean="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0859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64514" y="0"/>
            <a:ext cx="7841827" cy="924154"/>
          </a:xfrm>
        </p:spPr>
        <p:txBody>
          <a:bodyPr/>
          <a:lstStyle/>
          <a:p>
            <a:r>
              <a:rPr lang="cs-CZ" altLang="cs-CZ" dirty="0" smtClean="0">
                <a:latin typeface="Calibri" panose="020F0502020204030204" pitchFamily="34" charset="0"/>
                <a:ea typeface="ＭＳ Ｐゴシック" pitchFamily="34" charset="-128"/>
              </a:rPr>
              <a:t>Raiffeisen investiční společnost (RIS) </a:t>
            </a:r>
            <a:endParaRPr lang="en-US" altLang="cs-CZ" dirty="0" smtClean="0">
              <a:latin typeface="Calibri" panose="020F0502020204030204" pitchFamily="34" charset="0"/>
              <a:ea typeface="ＭＳ Ｐゴシック" pitchFamily="34" charset="-128"/>
            </a:endParaRP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306140" y="1332359"/>
            <a:ext cx="10081120" cy="6048672"/>
          </a:xfrm>
        </p:spPr>
        <p:txBody>
          <a:bodyPr/>
          <a:lstStyle/>
          <a:p>
            <a:r>
              <a:rPr lang="cs-CZ" altLang="cs-CZ" sz="2400" dirty="0" err="1" smtClean="0">
                <a:latin typeface="Calibri" panose="020F0502020204030204" pitchFamily="34" charset="0"/>
                <a:ea typeface="ＭＳ Ｐゴシック" pitchFamily="34" charset="-128"/>
              </a:rPr>
              <a:t>Raiffeisen</a:t>
            </a:r>
            <a:r>
              <a:rPr lang="cs-CZ" altLang="cs-CZ" sz="2400" dirty="0" smtClean="0">
                <a:latin typeface="Calibri" panose="020F0502020204030204" pitchFamily="34" charset="0"/>
                <a:ea typeface="ＭＳ Ｐゴシック" pitchFamily="34" charset="-128"/>
              </a:rPr>
              <a:t> </a:t>
            </a:r>
            <a:r>
              <a:rPr lang="cs-CZ" altLang="cs-CZ" sz="2400" dirty="0">
                <a:latin typeface="Calibri" panose="020F0502020204030204" pitchFamily="34" charset="0"/>
                <a:ea typeface="ＭＳ Ｐゴシック" pitchFamily="34" charset="-128"/>
              </a:rPr>
              <a:t>investiční společnost získala </a:t>
            </a:r>
            <a:r>
              <a:rPr lang="cs-CZ" altLang="cs-CZ" sz="2400" dirty="0" smtClean="0">
                <a:latin typeface="Calibri" panose="020F0502020204030204" pitchFamily="34" charset="0"/>
                <a:ea typeface="ＭＳ Ｐゴシック" pitchFamily="34" charset="-128"/>
              </a:rPr>
              <a:t>v roce 2013 licenci </a:t>
            </a:r>
            <a:r>
              <a:rPr lang="cs-CZ" altLang="cs-CZ" sz="2400" dirty="0">
                <a:latin typeface="Calibri" panose="020F0502020204030204" pitchFamily="34" charset="0"/>
                <a:ea typeface="ＭＳ Ｐゴシック" pitchFamily="34" charset="-128"/>
              </a:rPr>
              <a:t>od České národní </a:t>
            </a:r>
            <a:r>
              <a:rPr lang="cs-CZ" altLang="cs-CZ" sz="2400" dirty="0" smtClean="0">
                <a:latin typeface="Calibri" panose="020F0502020204030204" pitchFamily="34" charset="0"/>
                <a:ea typeface="ＭＳ Ｐゴシック" pitchFamily="34" charset="-128"/>
              </a:rPr>
              <a:t>banky.</a:t>
            </a:r>
            <a:endParaRPr lang="cs-CZ" altLang="cs-CZ" sz="2400" dirty="0">
              <a:latin typeface="Calibri" panose="020F0502020204030204" pitchFamily="34" charset="0"/>
              <a:ea typeface="ＭＳ Ｐゴシック" pitchFamily="34" charset="-128"/>
            </a:endParaRPr>
          </a:p>
          <a:p>
            <a:endParaRPr lang="cs-CZ" altLang="cs-CZ" sz="2400" dirty="0">
              <a:latin typeface="Calibri" panose="020F0502020204030204" pitchFamily="34" charset="0"/>
              <a:ea typeface="ＭＳ Ｐゴシック" pitchFamily="34" charset="-128"/>
            </a:endParaRPr>
          </a:p>
          <a:p>
            <a:endParaRPr lang="cs-CZ" altLang="cs-CZ" sz="2400" dirty="0">
              <a:latin typeface="Calibri" panose="020F0502020204030204" pitchFamily="34" charset="0"/>
              <a:ea typeface="ＭＳ Ｐゴシック" pitchFamily="34" charset="-128"/>
            </a:endParaRPr>
          </a:p>
          <a:p>
            <a:endParaRPr lang="cs-CZ" altLang="cs-CZ" sz="2400" dirty="0">
              <a:latin typeface="Calibri" panose="020F0502020204030204" pitchFamily="34" charset="0"/>
              <a:ea typeface="ＭＳ Ｐゴシック" pitchFamily="34" charset="-128"/>
            </a:endParaRPr>
          </a:p>
          <a:p>
            <a:r>
              <a:rPr lang="cs-CZ" altLang="cs-CZ" sz="2400" dirty="0" smtClean="0">
                <a:latin typeface="Calibri" panose="020F0502020204030204" pitchFamily="34" charset="0"/>
                <a:ea typeface="ＭＳ Ｐゴシック" pitchFamily="34" charset="-128"/>
              </a:rPr>
              <a:t>Generálním </a:t>
            </a:r>
            <a:r>
              <a:rPr lang="cs-CZ" altLang="cs-CZ" sz="2400" dirty="0">
                <a:latin typeface="Calibri" panose="020F0502020204030204" pitchFamily="34" charset="0"/>
                <a:ea typeface="ＭＳ Ｐゴシック" pitchFamily="34" charset="-128"/>
              </a:rPr>
              <a:t>ředitelem a předsedou představenstva </a:t>
            </a:r>
            <a:r>
              <a:rPr lang="cs-CZ" altLang="cs-CZ" sz="2400" dirty="0" smtClean="0">
                <a:latin typeface="Calibri" panose="020F0502020204030204" pitchFamily="34" charset="0"/>
                <a:ea typeface="ＭＳ Ｐゴシック" pitchFamily="34" charset="-128"/>
              </a:rPr>
              <a:t>se stal na podzim 2014 Jaromír Sladkovský. </a:t>
            </a:r>
            <a:r>
              <a:rPr lang="cs-CZ" altLang="cs-CZ" sz="2400" dirty="0">
                <a:latin typeface="Calibri" panose="020F0502020204030204" pitchFamily="34" charset="0"/>
                <a:ea typeface="ＭＳ Ｐゴシック" pitchFamily="34" charset="-128"/>
              </a:rPr>
              <a:t>RIS je </a:t>
            </a:r>
            <a:r>
              <a:rPr lang="cs-CZ" altLang="cs-CZ" sz="2400" dirty="0" smtClean="0">
                <a:latin typeface="Calibri" panose="020F0502020204030204" pitchFamily="34" charset="0"/>
                <a:ea typeface="ＭＳ Ｐゴシック" pitchFamily="34" charset="-128"/>
              </a:rPr>
              <a:t>100% </a:t>
            </a:r>
            <a:r>
              <a:rPr lang="cs-CZ" altLang="cs-CZ" sz="2400" dirty="0">
                <a:latin typeface="Calibri" panose="020F0502020204030204" pitchFamily="34" charset="0"/>
                <a:ea typeface="ＭＳ Ｐゴシック" pitchFamily="34" charset="-128"/>
              </a:rPr>
              <a:t>dceřinou společností Raiffeisenbank a.s</a:t>
            </a:r>
            <a:r>
              <a:rPr lang="cs-CZ" altLang="cs-CZ" sz="2400" dirty="0" smtClean="0">
                <a:latin typeface="Calibri" panose="020F0502020204030204" pitchFamily="34" charset="0"/>
                <a:ea typeface="ＭＳ Ｐゴシック" pitchFamily="34" charset="-128"/>
              </a:rPr>
              <a:t>.</a:t>
            </a:r>
          </a:p>
          <a:p>
            <a:endParaRPr lang="cs-CZ" altLang="cs-CZ" sz="2400" dirty="0">
              <a:latin typeface="Calibri" panose="020F0502020204030204" pitchFamily="34" charset="0"/>
              <a:ea typeface="ＭＳ Ｐゴシック" pitchFamily="34" charset="-128"/>
            </a:endParaRPr>
          </a:p>
          <a:p>
            <a:r>
              <a:rPr lang="cs-CZ" altLang="cs-CZ" sz="2400" dirty="0" smtClean="0">
                <a:latin typeface="Calibri" panose="020F0502020204030204" pitchFamily="34" charset="0"/>
                <a:ea typeface="ＭＳ Ｐゴシック" pitchFamily="34" charset="-128"/>
              </a:rPr>
              <a:t>V roce 2014 silný růst, RIS je jednou z nejrychleji rostoucích investičních společností na českém trhu.</a:t>
            </a:r>
          </a:p>
          <a:p>
            <a:endParaRPr lang="cs-CZ" altLang="cs-CZ" sz="2400" dirty="0">
              <a:latin typeface="Calibri" panose="020F0502020204030204" pitchFamily="34" charset="0"/>
              <a:ea typeface="ＭＳ Ｐゴシック" pitchFamily="34" charset="-128"/>
            </a:endParaRPr>
          </a:p>
          <a:p>
            <a:endParaRPr lang="cs-CZ" altLang="cs-CZ" sz="2400" dirty="0" smtClean="0">
              <a:latin typeface="Calibri" panose="020F0502020204030204" pitchFamily="34" charset="0"/>
              <a:ea typeface="ＭＳ Ｐゴシック" pitchFamily="34" charset="-128"/>
            </a:endParaRPr>
          </a:p>
          <a:p>
            <a:endParaRPr lang="cs-CZ" altLang="cs-CZ" sz="2400" dirty="0">
              <a:latin typeface="Calibri" panose="020F0502020204030204" pitchFamily="34" charset="0"/>
              <a:ea typeface="ＭＳ Ｐゴシック" pitchFamily="34" charset="-128"/>
            </a:endParaRPr>
          </a:p>
          <a:p>
            <a:endParaRPr lang="cs-CZ" altLang="cs-CZ" sz="2400" dirty="0">
              <a:latin typeface="Calibri" panose="020F0502020204030204" pitchFamily="34" charset="0"/>
              <a:ea typeface="ＭＳ Ｐゴシック" pitchFamily="34" charset="-128"/>
            </a:endParaRPr>
          </a:p>
          <a:p>
            <a:endParaRPr lang="cs-CZ" altLang="cs-CZ" sz="2400" dirty="0">
              <a:latin typeface="Calibri" panose="020F0502020204030204" pitchFamily="34" charset="0"/>
              <a:ea typeface="ＭＳ Ｐゴシック" pitchFamily="34" charset="-128"/>
            </a:endParaRPr>
          </a:p>
        </p:txBody>
      </p:sp>
      <p:pic>
        <p:nvPicPr>
          <p:cNvPr id="2867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5743" y="1908423"/>
            <a:ext cx="3456504" cy="11516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74600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64514" y="0"/>
            <a:ext cx="7841827" cy="924154"/>
          </a:xfrm>
        </p:spPr>
        <p:txBody>
          <a:bodyPr/>
          <a:lstStyle/>
          <a:p>
            <a:r>
              <a:rPr lang="cs-CZ" dirty="0" smtClean="0">
                <a:latin typeface="Calibri" panose="020F0502020204030204" pitchFamily="34" charset="0"/>
              </a:rPr>
              <a:t>Proč vznikla RIS a jak se jí vede?</a:t>
            </a:r>
            <a:endParaRPr lang="en-US" dirty="0" smtClean="0">
              <a:latin typeface="Calibri" panose="020F0502020204030204" pitchFamily="34" charset="0"/>
            </a:endParaRPr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306140" y="1344027"/>
            <a:ext cx="10081120" cy="5964996"/>
          </a:xfrm>
        </p:spPr>
        <p:txBody>
          <a:bodyPr/>
          <a:lstStyle/>
          <a:p>
            <a:r>
              <a:rPr lang="cs-CZ" sz="2400" dirty="0" smtClean="0">
                <a:latin typeface="Calibri" panose="020F0502020204030204" pitchFamily="34" charset="0"/>
              </a:rPr>
              <a:t>Současné nízké úrokové sazby na spořících účtech a termínovaných vkladech vyvolávají velký zájem klientů o alternativní způsoby zhodnocování peněz. </a:t>
            </a:r>
            <a:br>
              <a:rPr lang="cs-CZ" sz="2400" dirty="0" smtClean="0">
                <a:latin typeface="Calibri" panose="020F0502020204030204" pitchFamily="34" charset="0"/>
              </a:rPr>
            </a:br>
            <a:r>
              <a:rPr lang="cs-CZ" sz="2400" dirty="0" smtClean="0">
                <a:latin typeface="Calibri" panose="020F0502020204030204" pitchFamily="34" charset="0"/>
              </a:rPr>
              <a:t>V roce 2014 jsme zaznamenali téměř dvojnásobný nárůst zájmu o investice. </a:t>
            </a:r>
            <a:r>
              <a:rPr lang="cs-CZ" sz="2400" b="1" dirty="0" smtClean="0">
                <a:latin typeface="Calibri" panose="020F0502020204030204" pitchFamily="34" charset="0"/>
              </a:rPr>
              <a:t>Dosáhli jsme rekordních ročních prodejů investic v historii banky.</a:t>
            </a:r>
          </a:p>
          <a:p>
            <a:endParaRPr lang="cs-CZ" sz="2400" dirty="0">
              <a:latin typeface="Calibri" panose="020F0502020204030204" pitchFamily="34" charset="0"/>
            </a:endParaRPr>
          </a:p>
          <a:p>
            <a:r>
              <a:rPr lang="cs-CZ" sz="2400" dirty="0" smtClean="0">
                <a:latin typeface="Calibri" panose="020F0502020204030204" pitchFamily="34" charset="0"/>
              </a:rPr>
              <a:t>Převažují konzervativní investice – klienti hledají vyšší sazby než na spořících účtech, ale zároveň nechtějí riskovat a chtějí mít peníze kdykoli k dispozici.</a:t>
            </a:r>
          </a:p>
          <a:p>
            <a:endParaRPr lang="cs-CZ" sz="2400" dirty="0">
              <a:latin typeface="Calibri" panose="020F0502020204030204" pitchFamily="34" charset="0"/>
            </a:endParaRPr>
          </a:p>
          <a:p>
            <a:r>
              <a:rPr lang="cs-CZ" sz="2400" dirty="0" smtClean="0">
                <a:latin typeface="Calibri" panose="020F0502020204030204" pitchFamily="34" charset="0"/>
              </a:rPr>
              <a:t>RIS přebrala pod správu korunové fondy RCM, sází na znalost českého trhu </a:t>
            </a:r>
            <a:br>
              <a:rPr lang="cs-CZ" sz="2400" dirty="0" smtClean="0">
                <a:latin typeface="Calibri" panose="020F0502020204030204" pitchFamily="34" charset="0"/>
              </a:rPr>
            </a:br>
            <a:r>
              <a:rPr lang="cs-CZ" sz="2400" dirty="0" smtClean="0">
                <a:latin typeface="Calibri" panose="020F0502020204030204" pitchFamily="34" charset="0"/>
              </a:rPr>
              <a:t>a jeho možností.</a:t>
            </a:r>
          </a:p>
          <a:p>
            <a:endParaRPr lang="cs-CZ" sz="2400" dirty="0">
              <a:latin typeface="Calibri" panose="020F0502020204030204" pitchFamily="34" charset="0"/>
            </a:endParaRPr>
          </a:p>
          <a:p>
            <a:endParaRPr lang="cs-CZ" sz="2400" dirty="0" smtClean="0">
              <a:latin typeface="Calibri" panose="020F0502020204030204" pitchFamily="34" charset="0"/>
            </a:endParaRPr>
          </a:p>
          <a:p>
            <a:endParaRPr lang="cs-CZ" sz="24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0105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7161" y="108223"/>
            <a:ext cx="7841827" cy="924154"/>
          </a:xfrm>
        </p:spPr>
        <p:txBody>
          <a:bodyPr/>
          <a:lstStyle/>
          <a:p>
            <a:r>
              <a:rPr lang="cs-CZ" dirty="0" smtClean="0">
                <a:latin typeface="Calibri" panose="020F0502020204030204" pitchFamily="34" charset="0"/>
              </a:rPr>
              <a:t>2014: rychlý růst, nové produkty  </a:t>
            </a:r>
            <a:br>
              <a:rPr lang="cs-CZ" dirty="0" smtClean="0">
                <a:latin typeface="Calibri" panose="020F0502020204030204" pitchFamily="34" charset="0"/>
              </a:rPr>
            </a:br>
            <a:r>
              <a:rPr lang="cs-CZ" dirty="0" smtClean="0">
                <a:latin typeface="Calibri" panose="020F0502020204030204" pitchFamily="34" charset="0"/>
              </a:rPr>
              <a:t>i úspěšné zhodnocení investic</a:t>
            </a:r>
            <a:endParaRPr lang="en-US" dirty="0" smtClean="0">
              <a:latin typeface="Calibri" panose="020F0502020204030204" pitchFamily="34" charset="0"/>
            </a:endParaRPr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623782" y="924155"/>
            <a:ext cx="9624060" cy="5964996"/>
          </a:xfrm>
        </p:spPr>
        <p:txBody>
          <a:bodyPr/>
          <a:lstStyle/>
          <a:p>
            <a:endParaRPr lang="cs-CZ" sz="2600" dirty="0">
              <a:latin typeface="Calibri" panose="020F0502020204030204" pitchFamily="34" charset="0"/>
            </a:endParaRPr>
          </a:p>
          <a:p>
            <a:endParaRPr lang="cs-CZ" sz="2600" dirty="0" smtClean="0">
              <a:latin typeface="Calibri" panose="020F0502020204030204" pitchFamily="34" charset="0"/>
            </a:endParaRPr>
          </a:p>
          <a:p>
            <a:endParaRPr lang="cs-CZ" sz="2600" dirty="0" smtClean="0">
              <a:latin typeface="Calibri" panose="020F0502020204030204" pitchFamily="34" charset="0"/>
            </a:endParaRPr>
          </a:p>
          <a:p>
            <a:endParaRPr lang="cs-CZ" sz="2600" dirty="0">
              <a:latin typeface="Calibri" panose="020F0502020204030204" pitchFamily="34" charset="0"/>
            </a:endParaRPr>
          </a:p>
        </p:txBody>
      </p:sp>
      <p:sp>
        <p:nvSpPr>
          <p:cNvPr id="4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174630" y="1344027"/>
            <a:ext cx="10212630" cy="5964996"/>
          </a:xfrm>
        </p:spPr>
        <p:txBody>
          <a:bodyPr/>
          <a:lstStyle/>
          <a:p>
            <a:r>
              <a:rPr lang="cs-CZ" sz="2400" dirty="0" err="1" smtClean="0">
                <a:latin typeface="Calibri" panose="020F0502020204030204" pitchFamily="34" charset="0"/>
              </a:rPr>
              <a:t>Raiffeisen</a:t>
            </a:r>
            <a:r>
              <a:rPr lang="cs-CZ" sz="2400" dirty="0" smtClean="0">
                <a:latin typeface="Calibri" panose="020F0502020204030204" pitchFamily="34" charset="0"/>
              </a:rPr>
              <a:t> investiční společnost byla v roce 2014 jednou z nejrychleji rostoucích investičních společností na trhu.</a:t>
            </a:r>
          </a:p>
          <a:p>
            <a:pPr marL="0" indent="0">
              <a:buNone/>
            </a:pPr>
            <a:endParaRPr lang="cs-CZ" sz="2400" dirty="0"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cs-CZ" sz="2400" dirty="0" smtClean="0"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cs-CZ" sz="2400" dirty="0"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cs-CZ" sz="2400" dirty="0" smtClean="0"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cs-CZ" sz="2400" dirty="0" smtClean="0"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cs-CZ" sz="2400" dirty="0"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cs-CZ" sz="2400" dirty="0">
              <a:latin typeface="Calibri" panose="020F0502020204030204" pitchFamily="34" charset="0"/>
            </a:endParaRPr>
          </a:p>
          <a:p>
            <a:r>
              <a:rPr lang="cs-CZ" sz="2400" dirty="0" smtClean="0">
                <a:latin typeface="Calibri" panose="020F0502020204030204" pitchFamily="34" charset="0"/>
              </a:rPr>
              <a:t>Necelý rok a půl po startu první </a:t>
            </a:r>
            <a:r>
              <a:rPr lang="cs-CZ" sz="2400" dirty="0">
                <a:latin typeface="Calibri" panose="020F0502020204030204" pitchFamily="34" charset="0"/>
              </a:rPr>
              <a:t>historický milník: objem aktiv spravovaných ve fondech RIS přesáhl 5 miliard korun. </a:t>
            </a:r>
            <a:r>
              <a:rPr lang="cs-CZ" sz="2400" dirty="0" smtClean="0">
                <a:latin typeface="Calibri" panose="020F0502020204030204" pitchFamily="34" charset="0"/>
              </a:rPr>
              <a:t>Ke konci března 2015 obhospodařujeme ve fondech RIS více než 12 miliard korun.</a:t>
            </a:r>
          </a:p>
          <a:p>
            <a:pPr marL="0" indent="0">
              <a:buNone/>
            </a:pPr>
            <a:endParaRPr lang="cs-CZ" sz="2400" dirty="0">
              <a:latin typeface="Calibri" panose="020F0502020204030204" pitchFamily="34" charset="0"/>
            </a:endParaRPr>
          </a:p>
          <a:p>
            <a:r>
              <a:rPr lang="cs-CZ" sz="2400" dirty="0" err="1" smtClean="0">
                <a:latin typeface="Calibri" panose="020F0502020204030204" pitchFamily="34" charset="0"/>
              </a:rPr>
              <a:t>Raiffeisen</a:t>
            </a:r>
            <a:r>
              <a:rPr lang="cs-CZ" sz="2400" dirty="0" smtClean="0">
                <a:latin typeface="Calibri" panose="020F0502020204030204" pitchFamily="34" charset="0"/>
              </a:rPr>
              <a:t> chráněný fond ekonomických cyklů v březnu 2015 potřetí zvýšil chráněnou hodnotu – klientům za necelé dva roky připsal již téměř 7 %. </a:t>
            </a:r>
            <a:endParaRPr lang="cs-CZ" sz="2400" dirty="0">
              <a:latin typeface="Calibri" panose="020F0502020204030204" pitchFamily="34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2034332" y="2412479"/>
            <a:ext cx="6264696" cy="1944216"/>
          </a:xfrm>
          <a:prstGeom prst="roundRect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66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21 %</a:t>
            </a:r>
          </a:p>
          <a:p>
            <a:pPr algn="ctr"/>
            <a:r>
              <a:rPr lang="cs-CZ" dirty="0" smtClean="0">
                <a:solidFill>
                  <a:schemeClr val="tx1"/>
                </a:solidFill>
                <a:latin typeface="Calibri" panose="020F0502020204030204" pitchFamily="34" charset="0"/>
              </a:rPr>
              <a:t>meziroční růst objemu investic </a:t>
            </a:r>
          </a:p>
          <a:p>
            <a:pPr algn="ctr"/>
            <a:r>
              <a:rPr lang="cs-CZ" dirty="0" smtClean="0">
                <a:solidFill>
                  <a:schemeClr val="tx1"/>
                </a:solidFill>
                <a:latin typeface="Calibri" panose="020F0502020204030204" pitchFamily="34" charset="0"/>
              </a:rPr>
              <a:t>v Raiffeisenbank, trh rostl o 13 % (zdroj: AKAT)</a:t>
            </a:r>
            <a:endParaRPr lang="cs-CZ" i="1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735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64514" y="0"/>
            <a:ext cx="7841827" cy="924154"/>
          </a:xfrm>
        </p:spPr>
        <p:txBody>
          <a:bodyPr/>
          <a:lstStyle/>
          <a:p>
            <a:r>
              <a:rPr lang="cs-CZ" dirty="0" smtClean="0">
                <a:latin typeface="Calibri" panose="020F0502020204030204" pitchFamily="34" charset="0"/>
              </a:rPr>
              <a:t>První přeshraniční fúze fondů</a:t>
            </a:r>
            <a:endParaRPr lang="en-US" dirty="0" smtClean="0">
              <a:latin typeface="Calibri" panose="020F0502020204030204" pitchFamily="34" charset="0"/>
            </a:endParaRPr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623782" y="924155"/>
            <a:ext cx="9624060" cy="5964996"/>
          </a:xfrm>
        </p:spPr>
        <p:txBody>
          <a:bodyPr/>
          <a:lstStyle/>
          <a:p>
            <a:endParaRPr lang="cs-CZ" sz="2400" dirty="0">
              <a:latin typeface="Calibri" panose="020F0502020204030204" pitchFamily="34" charset="0"/>
            </a:endParaRPr>
          </a:p>
          <a:p>
            <a:endParaRPr lang="cs-CZ" sz="2400" dirty="0" smtClean="0">
              <a:latin typeface="Calibri" panose="020F0502020204030204" pitchFamily="34" charset="0"/>
            </a:endParaRPr>
          </a:p>
          <a:p>
            <a:endParaRPr lang="cs-CZ" sz="2400" dirty="0" smtClean="0">
              <a:latin typeface="Calibri" panose="020F0502020204030204" pitchFamily="34" charset="0"/>
            </a:endParaRPr>
          </a:p>
          <a:p>
            <a:endParaRPr lang="cs-CZ" sz="2400" dirty="0">
              <a:latin typeface="Calibri" panose="020F0502020204030204" pitchFamily="34" charset="0"/>
            </a:endParaRPr>
          </a:p>
        </p:txBody>
      </p:sp>
      <p:sp>
        <p:nvSpPr>
          <p:cNvPr id="4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293158" y="1344027"/>
            <a:ext cx="10022094" cy="5964996"/>
          </a:xfrm>
        </p:spPr>
        <p:txBody>
          <a:bodyPr/>
          <a:lstStyle/>
          <a:p>
            <a:r>
              <a:rPr lang="cs-CZ" sz="2400" dirty="0" smtClean="0">
                <a:latin typeface="Calibri" panose="020F0502020204030204" pitchFamily="34" charset="0"/>
              </a:rPr>
              <a:t>Na přelomu roku </a:t>
            </a:r>
            <a:r>
              <a:rPr lang="cs-CZ" sz="2400" dirty="0" err="1" smtClean="0">
                <a:latin typeface="Calibri" panose="020F0502020204030204" pitchFamily="34" charset="0"/>
              </a:rPr>
              <a:t>Raiffeisen</a:t>
            </a:r>
            <a:r>
              <a:rPr lang="cs-CZ" sz="2400" dirty="0" smtClean="0">
                <a:latin typeface="Calibri" panose="020F0502020204030204" pitchFamily="34" charset="0"/>
              </a:rPr>
              <a:t> investiční společnost úspěšně převedla </a:t>
            </a:r>
            <a:r>
              <a:rPr lang="cs-CZ" sz="2400" dirty="0">
                <a:latin typeface="Calibri" panose="020F0502020204030204" pitchFamily="34" charset="0"/>
              </a:rPr>
              <a:t/>
            </a:r>
            <a:br>
              <a:rPr lang="cs-CZ" sz="2400" dirty="0">
                <a:latin typeface="Calibri" panose="020F0502020204030204" pitchFamily="34" charset="0"/>
              </a:rPr>
            </a:br>
            <a:r>
              <a:rPr lang="cs-CZ" sz="2400" dirty="0" smtClean="0">
                <a:latin typeface="Calibri" panose="020F0502020204030204" pitchFamily="34" charset="0"/>
              </a:rPr>
              <a:t>pod svou správu 5 fondů z nabídky RCM.</a:t>
            </a:r>
          </a:p>
          <a:p>
            <a:endParaRPr lang="cs-CZ" sz="2400" dirty="0">
              <a:latin typeface="Calibri" panose="020F0502020204030204" pitchFamily="34" charset="0"/>
            </a:endParaRPr>
          </a:p>
          <a:p>
            <a:r>
              <a:rPr lang="cs-CZ" sz="2400" dirty="0" smtClean="0">
                <a:latin typeface="Calibri" panose="020F0502020204030204" pitchFamily="34" charset="0"/>
              </a:rPr>
              <a:t>Jedná se o </a:t>
            </a:r>
            <a:r>
              <a:rPr lang="cs-CZ" sz="2400" b="1" dirty="0" smtClean="0">
                <a:latin typeface="Calibri" panose="020F0502020204030204" pitchFamily="34" charset="0"/>
              </a:rPr>
              <a:t>první přeshraniční fúzi </a:t>
            </a:r>
            <a:r>
              <a:rPr lang="cs-CZ" sz="2400" dirty="0" smtClean="0">
                <a:latin typeface="Calibri" panose="020F0502020204030204" pitchFamily="34" charset="0"/>
              </a:rPr>
              <a:t>fondů v České republice.</a:t>
            </a:r>
          </a:p>
          <a:p>
            <a:endParaRPr lang="cs-CZ" sz="2400" dirty="0">
              <a:latin typeface="Calibri" panose="020F0502020204030204" pitchFamily="34" charset="0"/>
            </a:endParaRPr>
          </a:p>
          <a:p>
            <a:r>
              <a:rPr lang="cs-CZ" sz="2400" dirty="0" smtClean="0">
                <a:latin typeface="Calibri" panose="020F0502020204030204" pitchFamily="34" charset="0"/>
              </a:rPr>
              <a:t>Touto fúzí jednorázově vzrostl majetek v domácích fondech pod správou RIS (o 3,6 miliard Kč) na téměř 10 miliard korun. </a:t>
            </a:r>
          </a:p>
          <a:p>
            <a:endParaRPr lang="cs-CZ" sz="2400" dirty="0">
              <a:latin typeface="Calibri" panose="020F0502020204030204" pitchFamily="34" charset="0"/>
            </a:endParaRPr>
          </a:p>
          <a:p>
            <a:r>
              <a:rPr lang="cs-CZ" sz="2400" dirty="0" smtClean="0">
                <a:latin typeface="Calibri" panose="020F0502020204030204" pitchFamily="34" charset="0"/>
              </a:rPr>
              <a:t>Aktuální majetek pod správou dosahuje již 12 miliard korun.</a:t>
            </a:r>
          </a:p>
          <a:p>
            <a:endParaRPr lang="cs-CZ" sz="2400" dirty="0">
              <a:latin typeface="Calibri" panose="020F0502020204030204" pitchFamily="34" charset="0"/>
            </a:endParaRPr>
          </a:p>
          <a:p>
            <a:endParaRPr lang="cs-CZ" sz="2400" dirty="0" smtClean="0">
              <a:latin typeface="Calibri" panose="020F0502020204030204" pitchFamily="34" charset="0"/>
            </a:endParaRPr>
          </a:p>
          <a:p>
            <a:endParaRPr lang="cs-CZ" sz="2400" dirty="0">
              <a:latin typeface="Calibri" panose="020F0502020204030204" pitchFamily="34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1530276" y="5004767"/>
            <a:ext cx="7992888" cy="1944216"/>
          </a:xfrm>
          <a:prstGeom prst="roundRect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48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1,8 mld</a:t>
            </a:r>
            <a:r>
              <a:rPr lang="cs-CZ" sz="48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. Kč       </a:t>
            </a:r>
            <a:r>
              <a:rPr lang="cs-CZ" sz="48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	12 mld</a:t>
            </a:r>
            <a:r>
              <a:rPr lang="cs-CZ" sz="48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. Kč</a:t>
            </a:r>
            <a:endParaRPr lang="cs-CZ" sz="4800" b="1" dirty="0" smtClean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algn="ctr"/>
            <a:r>
              <a:rPr lang="cs-CZ" dirty="0" smtClean="0">
                <a:solidFill>
                  <a:schemeClr val="tx1"/>
                </a:solidFill>
                <a:latin typeface="Calibri" panose="020F0502020204030204" pitchFamily="34" charset="0"/>
              </a:rPr>
              <a:t>vývoj objemu aktiv pod správou RIS </a:t>
            </a:r>
          </a:p>
          <a:p>
            <a:pPr algn="ctr"/>
            <a:r>
              <a:rPr lang="cs-CZ" dirty="0" smtClean="0">
                <a:solidFill>
                  <a:schemeClr val="tx1"/>
                </a:solidFill>
                <a:latin typeface="Calibri" panose="020F0502020204030204" pitchFamily="34" charset="0"/>
              </a:rPr>
              <a:t>(1. 1. 2014 – 31. 3. 2015)</a:t>
            </a:r>
            <a:endParaRPr lang="cs-CZ" i="1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2" name="Right Arrow 1"/>
          <p:cNvSpPr/>
          <p:nvPr/>
        </p:nvSpPr>
        <p:spPr>
          <a:xfrm>
            <a:off x="5037516" y="5456239"/>
            <a:ext cx="1173280" cy="340616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6193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64514" y="0"/>
            <a:ext cx="7841827" cy="924154"/>
          </a:xfrm>
        </p:spPr>
        <p:txBody>
          <a:bodyPr/>
          <a:lstStyle/>
          <a:p>
            <a:r>
              <a:rPr lang="cs-CZ" dirty="0" smtClean="0">
                <a:latin typeface="Calibri" panose="020F0502020204030204" pitchFamily="34" charset="0"/>
              </a:rPr>
              <a:t>Aktuální nabídka fondů RIS</a:t>
            </a:r>
            <a:endParaRPr lang="en-US" dirty="0" smtClean="0">
              <a:latin typeface="Calibri" panose="020F0502020204030204" pitchFamily="34" charset="0"/>
            </a:endParaRPr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162124" y="1404367"/>
            <a:ext cx="10441160" cy="5736796"/>
          </a:xfrm>
        </p:spPr>
        <p:txBody>
          <a:bodyPr/>
          <a:lstStyle/>
          <a:p>
            <a:pPr>
              <a:spcAft>
                <a:spcPts val="900"/>
              </a:spcAft>
            </a:pPr>
            <a:r>
              <a:rPr lang="cs-CZ" sz="1730" u="sng" dirty="0" smtClean="0">
                <a:latin typeface="Calibri" panose="020F0502020204030204" pitchFamily="34" charset="0"/>
              </a:rPr>
              <a:t>Raiffeisen fond optimálního rozložení</a:t>
            </a:r>
            <a:r>
              <a:rPr lang="cs-CZ" sz="1730" dirty="0">
                <a:latin typeface="Calibri" panose="020F0502020204030204" pitchFamily="34" charset="0"/>
              </a:rPr>
              <a:t> - široce </a:t>
            </a:r>
            <a:r>
              <a:rPr lang="cs-CZ" sz="1730" dirty="0" smtClean="0">
                <a:latin typeface="Calibri" panose="020F0502020204030204" pitchFamily="34" charset="0"/>
              </a:rPr>
              <a:t>diverzifikovaný fond (</a:t>
            </a:r>
            <a:r>
              <a:rPr lang="cs-CZ" sz="1730" dirty="0">
                <a:latin typeface="Calibri" panose="020F0502020204030204" pitchFamily="34" charset="0"/>
              </a:rPr>
              <a:t>např. akcie, zlato, dluhopisy, ropa či různé </a:t>
            </a:r>
            <a:r>
              <a:rPr lang="cs-CZ" sz="1730" dirty="0" smtClean="0">
                <a:latin typeface="Calibri" panose="020F0502020204030204" pitchFamily="34" charset="0"/>
              </a:rPr>
              <a:t>měny). Jedním ze </a:t>
            </a:r>
            <a:r>
              <a:rPr lang="cs-CZ" sz="1730" dirty="0">
                <a:latin typeface="Calibri" panose="020F0502020204030204" pitchFamily="34" charset="0"/>
              </a:rPr>
              <a:t>základních parametrů výběru je růstový trend. </a:t>
            </a:r>
            <a:r>
              <a:rPr lang="cs-CZ" sz="1730" dirty="0" smtClean="0">
                <a:latin typeface="Calibri" panose="020F0502020204030204" pitchFamily="34" charset="0"/>
              </a:rPr>
              <a:t>Fond </a:t>
            </a:r>
            <a:r>
              <a:rPr lang="cs-CZ" sz="1730" dirty="0">
                <a:latin typeface="Calibri" panose="020F0502020204030204" pitchFamily="34" charset="0"/>
              </a:rPr>
              <a:t>je řízen na základě matematických modelů, které rozhodují o vhodné příležitosti pro nákup a prodej a tím snižují možnost chyby lidského faktoru.</a:t>
            </a:r>
          </a:p>
          <a:p>
            <a:pPr>
              <a:spcAft>
                <a:spcPts val="900"/>
              </a:spcAft>
            </a:pPr>
            <a:r>
              <a:rPr lang="cs-CZ" sz="1730" u="sng" dirty="0" err="1" smtClean="0">
                <a:latin typeface="Calibri" panose="020F0502020204030204" pitchFamily="34" charset="0"/>
              </a:rPr>
              <a:t>Raiffeisen</a:t>
            </a:r>
            <a:r>
              <a:rPr lang="cs-CZ" sz="1730" u="sng" dirty="0" smtClean="0">
                <a:latin typeface="Calibri" panose="020F0502020204030204" pitchFamily="34" charset="0"/>
              </a:rPr>
              <a:t> </a:t>
            </a:r>
            <a:r>
              <a:rPr lang="cs-CZ" sz="1730" u="sng" dirty="0">
                <a:latin typeface="Calibri" panose="020F0502020204030204" pitchFamily="34" charset="0"/>
              </a:rPr>
              <a:t>fond pravidelných investic </a:t>
            </a:r>
            <a:r>
              <a:rPr lang="cs-CZ" sz="1730" dirty="0">
                <a:latin typeface="Calibri" panose="020F0502020204030204" pitchFamily="34" charset="0"/>
              </a:rPr>
              <a:t>- ideální pro pravidelné měsíční vklady investorů, díky aktivní správě fondu a vyhledávání zajímavých investičních příležitostí v delším časovém horizontu. Vhodný </a:t>
            </a:r>
            <a:r>
              <a:rPr lang="cs-CZ" sz="1730" dirty="0" smtClean="0">
                <a:latin typeface="Calibri" panose="020F0502020204030204" pitchFamily="34" charset="0"/>
              </a:rPr>
              <a:t>ke </a:t>
            </a:r>
            <a:r>
              <a:rPr lang="cs-CZ" sz="1730" dirty="0">
                <a:latin typeface="Calibri" panose="020F0502020204030204" pitchFamily="34" charset="0"/>
              </a:rPr>
              <a:t>spoření </a:t>
            </a:r>
            <a:r>
              <a:rPr lang="cs-CZ" sz="1730" dirty="0" smtClean="0">
                <a:latin typeface="Calibri" panose="020F0502020204030204" pitchFamily="34" charset="0"/>
              </a:rPr>
              <a:t/>
            </a:r>
            <a:br>
              <a:rPr lang="cs-CZ" sz="1730" dirty="0" smtClean="0">
                <a:latin typeface="Calibri" panose="020F0502020204030204" pitchFamily="34" charset="0"/>
              </a:rPr>
            </a:br>
            <a:r>
              <a:rPr lang="cs-CZ" sz="1730" dirty="0" smtClean="0">
                <a:latin typeface="Calibri" panose="020F0502020204030204" pitchFamily="34" charset="0"/>
              </a:rPr>
              <a:t>na </a:t>
            </a:r>
            <a:r>
              <a:rPr lang="cs-CZ" sz="1730" dirty="0">
                <a:latin typeface="Calibri" panose="020F0502020204030204" pitchFamily="34" charset="0"/>
              </a:rPr>
              <a:t>důchod.  </a:t>
            </a:r>
          </a:p>
          <a:p>
            <a:pPr>
              <a:spcAft>
                <a:spcPts val="900"/>
              </a:spcAft>
            </a:pPr>
            <a:r>
              <a:rPr lang="cs-CZ" sz="1730" u="sng" dirty="0" err="1" smtClean="0">
                <a:latin typeface="Calibri" panose="020F0502020204030204" pitchFamily="34" charset="0"/>
              </a:rPr>
              <a:t>Raiffeisen</a:t>
            </a:r>
            <a:r>
              <a:rPr lang="cs-CZ" sz="1730" u="sng" dirty="0" smtClean="0">
                <a:latin typeface="Calibri" panose="020F0502020204030204" pitchFamily="34" charset="0"/>
              </a:rPr>
              <a:t> </a:t>
            </a:r>
            <a:r>
              <a:rPr lang="cs-CZ" sz="1730" u="sng" dirty="0">
                <a:latin typeface="Calibri" panose="020F0502020204030204" pitchFamily="34" charset="0"/>
              </a:rPr>
              <a:t>fond dluhopisových trendů </a:t>
            </a:r>
            <a:r>
              <a:rPr lang="cs-CZ" sz="1730" dirty="0">
                <a:latin typeface="Calibri" panose="020F0502020204030204" pitchFamily="34" charset="0"/>
              </a:rPr>
              <a:t>- dluhopisový fond, jehož cílem je dosahovat pravidelných výnosů, </a:t>
            </a:r>
            <a:r>
              <a:rPr lang="cs-CZ" sz="1730" dirty="0" smtClean="0">
                <a:latin typeface="Calibri" panose="020F0502020204030204" pitchFamily="34" charset="0"/>
              </a:rPr>
              <a:t/>
            </a:r>
            <a:br>
              <a:rPr lang="cs-CZ" sz="1730" dirty="0" smtClean="0">
                <a:latin typeface="Calibri" panose="020F0502020204030204" pitchFamily="34" charset="0"/>
              </a:rPr>
            </a:br>
            <a:r>
              <a:rPr lang="cs-CZ" sz="1730" dirty="0" smtClean="0">
                <a:latin typeface="Calibri" panose="020F0502020204030204" pitchFamily="34" charset="0"/>
              </a:rPr>
              <a:t>a </a:t>
            </a:r>
            <a:r>
              <a:rPr lang="cs-CZ" sz="1730" dirty="0">
                <a:latin typeface="Calibri" panose="020F0502020204030204" pitchFamily="34" charset="0"/>
              </a:rPr>
              <a:t>to investicemi </a:t>
            </a:r>
            <a:r>
              <a:rPr lang="cs-CZ" sz="1730" dirty="0" smtClean="0">
                <a:latin typeface="Calibri" panose="020F0502020204030204" pitchFamily="34" charset="0"/>
              </a:rPr>
              <a:t>převážně </a:t>
            </a:r>
            <a:r>
              <a:rPr lang="cs-CZ" sz="1730" dirty="0">
                <a:latin typeface="Calibri" panose="020F0502020204030204" pitchFamily="34" charset="0"/>
              </a:rPr>
              <a:t>do dluhopisů denominovaných v českých korunách. </a:t>
            </a:r>
          </a:p>
          <a:p>
            <a:pPr>
              <a:spcAft>
                <a:spcPts val="900"/>
              </a:spcAft>
            </a:pPr>
            <a:r>
              <a:rPr lang="cs-CZ" sz="1730" u="sng" dirty="0" smtClean="0">
                <a:latin typeface="Calibri" panose="020F0502020204030204" pitchFamily="34" charset="0"/>
              </a:rPr>
              <a:t>Raiffeisen </a:t>
            </a:r>
            <a:r>
              <a:rPr lang="cs-CZ" sz="1730" u="sng" dirty="0">
                <a:latin typeface="Calibri" panose="020F0502020204030204" pitchFamily="34" charset="0"/>
              </a:rPr>
              <a:t>fond akciových trhů</a:t>
            </a:r>
            <a:r>
              <a:rPr lang="cs-CZ" sz="1730" dirty="0">
                <a:latin typeface="Calibri" panose="020F0502020204030204" pitchFamily="34" charset="0"/>
              </a:rPr>
              <a:t> - cílem je dlouhodobý růst kapitálu měřený v českých korunách, </a:t>
            </a:r>
            <a:r>
              <a:rPr lang="cs-CZ" sz="1730" dirty="0" smtClean="0">
                <a:latin typeface="Calibri" panose="020F0502020204030204" pitchFamily="34" charset="0"/>
              </a:rPr>
              <a:t/>
            </a:r>
            <a:br>
              <a:rPr lang="cs-CZ" sz="1730" dirty="0" smtClean="0">
                <a:latin typeface="Calibri" panose="020F0502020204030204" pitchFamily="34" charset="0"/>
              </a:rPr>
            </a:br>
            <a:r>
              <a:rPr lang="cs-CZ" sz="1730" dirty="0" smtClean="0">
                <a:latin typeface="Calibri" panose="020F0502020204030204" pitchFamily="34" charset="0"/>
              </a:rPr>
              <a:t>a </a:t>
            </a:r>
            <a:r>
              <a:rPr lang="cs-CZ" sz="1730" dirty="0">
                <a:latin typeface="Calibri" panose="020F0502020204030204" pitchFamily="34" charset="0"/>
              </a:rPr>
              <a:t>to investicemi </a:t>
            </a:r>
            <a:r>
              <a:rPr lang="cs-CZ" sz="1730" dirty="0" smtClean="0">
                <a:latin typeface="Calibri" panose="020F0502020204030204" pitchFamily="34" charset="0"/>
              </a:rPr>
              <a:t>převážně </a:t>
            </a:r>
            <a:r>
              <a:rPr lang="cs-CZ" sz="1730" dirty="0">
                <a:latin typeface="Calibri" panose="020F0502020204030204" pitchFamily="34" charset="0"/>
              </a:rPr>
              <a:t>do akcií. Doporučený investiční </a:t>
            </a:r>
            <a:r>
              <a:rPr lang="cs-CZ" sz="1730" dirty="0" smtClean="0">
                <a:latin typeface="Calibri" panose="020F0502020204030204" pitchFamily="34" charset="0"/>
              </a:rPr>
              <a:t>horizont je </a:t>
            </a:r>
            <a:r>
              <a:rPr lang="cs-CZ" sz="1730" dirty="0">
                <a:latin typeface="Calibri" panose="020F0502020204030204" pitchFamily="34" charset="0"/>
              </a:rPr>
              <a:t>10 let.</a:t>
            </a:r>
          </a:p>
          <a:p>
            <a:pPr>
              <a:spcAft>
                <a:spcPts val="900"/>
              </a:spcAft>
            </a:pPr>
            <a:r>
              <a:rPr lang="cs-CZ" sz="1730" u="sng" dirty="0" err="1" smtClean="0">
                <a:latin typeface="Calibri" panose="020F0502020204030204" pitchFamily="34" charset="0"/>
              </a:rPr>
              <a:t>Raiffeisen</a:t>
            </a:r>
            <a:r>
              <a:rPr lang="cs-CZ" sz="1730" u="sng" dirty="0" smtClean="0">
                <a:latin typeface="Calibri" panose="020F0502020204030204" pitchFamily="34" charset="0"/>
              </a:rPr>
              <a:t> </a:t>
            </a:r>
            <a:r>
              <a:rPr lang="cs-CZ" sz="1730" u="sng" dirty="0">
                <a:latin typeface="Calibri" panose="020F0502020204030204" pitchFamily="34" charset="0"/>
              </a:rPr>
              <a:t>fond dluhopisové stability</a:t>
            </a:r>
            <a:r>
              <a:rPr lang="cs-CZ" sz="1730" dirty="0">
                <a:latin typeface="Calibri" panose="020F0502020204030204" pitchFamily="34" charset="0"/>
              </a:rPr>
              <a:t> - fond je vhodný pro klienty bez zkušeností s investováním, kteří chtějí zhodnocovat vklady ve střednědobém horizontu, preferují nízkou míru rizika a tomu odpovídající úroveň </a:t>
            </a:r>
            <a:r>
              <a:rPr lang="cs-CZ" sz="1730" dirty="0" smtClean="0">
                <a:latin typeface="Calibri" panose="020F0502020204030204" pitchFamily="34" charset="0"/>
              </a:rPr>
              <a:t/>
            </a:r>
            <a:br>
              <a:rPr lang="cs-CZ" sz="1730" dirty="0" smtClean="0">
                <a:latin typeface="Calibri" panose="020F0502020204030204" pitchFamily="34" charset="0"/>
              </a:rPr>
            </a:br>
            <a:r>
              <a:rPr lang="cs-CZ" sz="1730" dirty="0" smtClean="0">
                <a:latin typeface="Calibri" panose="020F0502020204030204" pitchFamily="34" charset="0"/>
              </a:rPr>
              <a:t>a </a:t>
            </a:r>
            <a:r>
              <a:rPr lang="cs-CZ" sz="1730" dirty="0">
                <a:latin typeface="Calibri" panose="020F0502020204030204" pitchFamily="34" charset="0"/>
              </a:rPr>
              <a:t>stabilitu výnosů.</a:t>
            </a:r>
          </a:p>
          <a:p>
            <a:pPr>
              <a:spcAft>
                <a:spcPts val="900"/>
              </a:spcAft>
            </a:pPr>
            <a:r>
              <a:rPr lang="cs-CZ" sz="1730" u="sng" dirty="0" err="1" smtClean="0">
                <a:latin typeface="Calibri" panose="020F0502020204030204" pitchFamily="34" charset="0"/>
              </a:rPr>
              <a:t>Raiffeisen</a:t>
            </a:r>
            <a:r>
              <a:rPr lang="cs-CZ" sz="1730" u="sng" dirty="0" smtClean="0">
                <a:latin typeface="Calibri" panose="020F0502020204030204" pitchFamily="34" charset="0"/>
              </a:rPr>
              <a:t> </a:t>
            </a:r>
            <a:r>
              <a:rPr lang="cs-CZ" sz="1730" u="sng" dirty="0">
                <a:latin typeface="Calibri" panose="020F0502020204030204" pitchFamily="34" charset="0"/>
              </a:rPr>
              <a:t>chráněný fond ekonomických cyklů</a:t>
            </a:r>
            <a:r>
              <a:rPr lang="cs-CZ" sz="1730" dirty="0">
                <a:latin typeface="Calibri" panose="020F0502020204030204" pitchFamily="34" charset="0"/>
              </a:rPr>
              <a:t> - investice do světových akcií s uplatněním strategie </a:t>
            </a:r>
            <a:r>
              <a:rPr lang="cs-CZ" sz="1730" dirty="0" smtClean="0">
                <a:latin typeface="Calibri" panose="020F0502020204030204" pitchFamily="34" charset="0"/>
              </a:rPr>
              <a:t/>
            </a:r>
            <a:br>
              <a:rPr lang="cs-CZ" sz="1730" dirty="0" smtClean="0">
                <a:latin typeface="Calibri" panose="020F0502020204030204" pitchFamily="34" charset="0"/>
              </a:rPr>
            </a:br>
            <a:r>
              <a:rPr lang="cs-CZ" sz="1730" dirty="0" smtClean="0">
                <a:latin typeface="Calibri" panose="020F0502020204030204" pitchFamily="34" charset="0"/>
              </a:rPr>
              <a:t>tzv</a:t>
            </a:r>
            <a:r>
              <a:rPr lang="cs-CZ" sz="1730" dirty="0">
                <a:latin typeface="Calibri" panose="020F0502020204030204" pitchFamily="34" charset="0"/>
              </a:rPr>
              <a:t>. sektorové rotace. Ochrana kapitálu ve výši </a:t>
            </a:r>
            <a:r>
              <a:rPr lang="cs-CZ" sz="1730" dirty="0" smtClean="0">
                <a:latin typeface="Calibri" panose="020F0502020204030204" pitchFamily="34" charset="0"/>
              </a:rPr>
              <a:t>95 % </a:t>
            </a:r>
            <a:r>
              <a:rPr lang="cs-CZ" sz="1730" dirty="0">
                <a:latin typeface="Calibri" panose="020F0502020204030204" pitchFamily="34" charset="0"/>
              </a:rPr>
              <a:t>hodnoty na počátku každého </a:t>
            </a:r>
            <a:r>
              <a:rPr lang="cs-CZ" sz="1730" dirty="0" smtClean="0">
                <a:latin typeface="Calibri" panose="020F0502020204030204" pitchFamily="34" charset="0"/>
              </a:rPr>
              <a:t>tříletého </a:t>
            </a:r>
            <a:r>
              <a:rPr lang="cs-CZ" sz="1730" dirty="0">
                <a:latin typeface="Calibri" panose="020F0502020204030204" pitchFamily="34" charset="0"/>
              </a:rPr>
              <a:t>sledovaného období</a:t>
            </a:r>
            <a:r>
              <a:rPr lang="cs-CZ" sz="1730" dirty="0" smtClean="0">
                <a:latin typeface="Calibri" panose="020F0502020204030204" pitchFamily="34" charset="0"/>
              </a:rPr>
              <a:t>. V současnosti chrání hodnotu 1,0123 Kč.</a:t>
            </a:r>
            <a:endParaRPr lang="cs-CZ" sz="1730" dirty="0">
              <a:latin typeface="Calibri" panose="020F0502020204030204" pitchFamily="34" charset="0"/>
            </a:endParaRPr>
          </a:p>
          <a:p>
            <a:pPr>
              <a:spcAft>
                <a:spcPts val="900"/>
              </a:spcAft>
            </a:pPr>
            <a:r>
              <a:rPr lang="cs-CZ" sz="1730" u="sng" dirty="0" err="1" smtClean="0">
                <a:latin typeface="Calibri" panose="020F0502020204030204" pitchFamily="34" charset="0"/>
              </a:rPr>
              <a:t>Raiffeisen</a:t>
            </a:r>
            <a:r>
              <a:rPr lang="cs-CZ" sz="1730" u="sng" dirty="0" smtClean="0">
                <a:latin typeface="Calibri" panose="020F0502020204030204" pitchFamily="34" charset="0"/>
              </a:rPr>
              <a:t> </a:t>
            </a:r>
            <a:r>
              <a:rPr lang="cs-CZ" sz="1730" u="sng" dirty="0">
                <a:latin typeface="Calibri" panose="020F0502020204030204" pitchFamily="34" charset="0"/>
              </a:rPr>
              <a:t>fond dluhopisových příležitostí</a:t>
            </a:r>
            <a:r>
              <a:rPr lang="cs-CZ" sz="1730" dirty="0">
                <a:latin typeface="Calibri" panose="020F0502020204030204" pitchFamily="34" charset="0"/>
              </a:rPr>
              <a:t> - </a:t>
            </a:r>
            <a:r>
              <a:rPr lang="cs-CZ" sz="1730" dirty="0" smtClean="0">
                <a:latin typeface="Calibri" panose="020F0502020204030204" pitchFamily="34" charset="0"/>
              </a:rPr>
              <a:t>100 % </a:t>
            </a:r>
            <a:r>
              <a:rPr lang="cs-CZ" sz="1730" dirty="0">
                <a:latin typeface="Calibri" panose="020F0502020204030204" pitchFamily="34" charset="0"/>
              </a:rPr>
              <a:t>investice do dluhopisů, fond je určen především </a:t>
            </a:r>
            <a:r>
              <a:rPr lang="cs-CZ" sz="1730" dirty="0" smtClean="0">
                <a:latin typeface="Calibri" panose="020F0502020204030204" pitchFamily="34" charset="0"/>
              </a:rPr>
              <a:t/>
            </a:r>
            <a:br>
              <a:rPr lang="cs-CZ" sz="1730" dirty="0" smtClean="0">
                <a:latin typeface="Calibri" panose="020F0502020204030204" pitchFamily="34" charset="0"/>
              </a:rPr>
            </a:br>
            <a:r>
              <a:rPr lang="cs-CZ" sz="1730" dirty="0" smtClean="0">
                <a:latin typeface="Calibri" panose="020F0502020204030204" pitchFamily="34" charset="0"/>
              </a:rPr>
              <a:t>pro </a:t>
            </a:r>
            <a:r>
              <a:rPr lang="cs-CZ" sz="1730" dirty="0">
                <a:latin typeface="Calibri" panose="020F0502020204030204" pitchFamily="34" charset="0"/>
              </a:rPr>
              <a:t>investory preferující vyšší výnos a akceptující menší </a:t>
            </a:r>
            <a:r>
              <a:rPr lang="cs-CZ" sz="1730" dirty="0" smtClean="0">
                <a:latin typeface="Calibri" panose="020F0502020204030204" pitchFamily="34" charset="0"/>
              </a:rPr>
              <a:t>jistotu (min. 65 % majetku s ratingem na úrovni investičního stupně).</a:t>
            </a:r>
            <a:endParaRPr lang="cs-CZ" sz="1730" dirty="0">
              <a:latin typeface="Calibri" panose="020F0502020204030204" pitchFamily="34" charset="0"/>
            </a:endParaRPr>
          </a:p>
          <a:p>
            <a:pPr>
              <a:spcAft>
                <a:spcPts val="900"/>
              </a:spcAft>
            </a:pPr>
            <a:endParaRPr lang="cs-CZ" sz="173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9935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162124" y="0"/>
            <a:ext cx="7842250" cy="888132"/>
          </a:xfrm>
        </p:spPr>
        <p:txBody>
          <a:bodyPr/>
          <a:lstStyle/>
          <a:p>
            <a:pPr algn="l" eaLnBrk="1" hangingPunct="1"/>
            <a:r>
              <a:rPr lang="cs-CZ" dirty="0">
                <a:solidFill>
                  <a:schemeClr val="tx1"/>
                </a:solidFill>
                <a:latin typeface="Calibri" panose="020F0502020204030204" pitchFamily="34" charset="0"/>
              </a:rPr>
              <a:t>Výkonnost fondů</a:t>
            </a:r>
            <a:endParaRPr lang="en-US" dirty="0">
              <a:solidFill>
                <a:schemeClr val="tx1"/>
              </a:solidFill>
              <a:latin typeface="Calibri" panose="020F0502020204030204" pitchFamily="34" charset="0"/>
              <a:ea typeface="ＭＳ Ｐゴシック" pitchFamily="34" charset="-128"/>
            </a:endParaRPr>
          </a:p>
        </p:txBody>
      </p:sp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8891306"/>
              </p:ext>
            </p:extLst>
          </p:nvPr>
        </p:nvGraphicFramePr>
        <p:xfrm>
          <a:off x="306140" y="2124449"/>
          <a:ext cx="10081120" cy="38164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54563"/>
                <a:gridCol w="938587"/>
                <a:gridCol w="938587"/>
                <a:gridCol w="938587"/>
                <a:gridCol w="1946700"/>
                <a:gridCol w="864096"/>
              </a:tblGrid>
              <a:tr h="381642">
                <a:tc>
                  <a:txBody>
                    <a:bodyPr/>
                    <a:lstStyle/>
                    <a:p>
                      <a:pPr marL="88900" indent="0" algn="l" fontAlgn="b"/>
                      <a:r>
                        <a:rPr lang="nn-NO" sz="1700" u="none" strike="noStrike" dirty="0">
                          <a:effectLst/>
                          <a:latin typeface="Calibri" panose="020F0502020204030204" pitchFamily="34" charset="0"/>
                        </a:rPr>
                        <a:t>(data k </a:t>
                      </a:r>
                      <a:r>
                        <a:rPr lang="nn-NO" sz="1700" u="none" strike="noStrike" dirty="0" smtClean="0">
                          <a:effectLst/>
                          <a:latin typeface="Calibri" panose="020F0502020204030204" pitchFamily="34" charset="0"/>
                        </a:rPr>
                        <a:t>31. </a:t>
                      </a:r>
                      <a:r>
                        <a:rPr lang="nn-NO" sz="1700" u="none" strike="noStrike" dirty="0">
                          <a:effectLst/>
                          <a:latin typeface="Calibri" panose="020F0502020204030204" pitchFamily="34" charset="0"/>
                        </a:rPr>
                        <a:t>3. 2015)</a:t>
                      </a:r>
                      <a:endParaRPr lang="nn-NO" sz="1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700" u="none" strike="noStrike" dirty="0">
                          <a:effectLst/>
                          <a:latin typeface="Calibri" panose="020F0502020204030204" pitchFamily="34" charset="0"/>
                        </a:rPr>
                        <a:t>1M</a:t>
                      </a:r>
                      <a:endParaRPr lang="cs-CZ" sz="1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700" u="none" strike="noStrike" dirty="0">
                          <a:effectLst/>
                          <a:latin typeface="Calibri" panose="020F0502020204030204" pitchFamily="34" charset="0"/>
                        </a:rPr>
                        <a:t>YTD</a:t>
                      </a:r>
                      <a:endParaRPr lang="cs-CZ" sz="1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700" u="none" strike="noStrike" dirty="0">
                          <a:effectLst/>
                          <a:latin typeface="Calibri" panose="020F0502020204030204" pitchFamily="34" charset="0"/>
                        </a:rPr>
                        <a:t>rok 2014</a:t>
                      </a:r>
                      <a:endParaRPr lang="cs-CZ" sz="1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700" u="none" strike="noStrike" dirty="0">
                          <a:effectLst/>
                          <a:latin typeface="Calibri" panose="020F0502020204030204" pitchFamily="34" charset="0"/>
                        </a:rPr>
                        <a:t>od vzniku</a:t>
                      </a:r>
                      <a:endParaRPr lang="cs-CZ" sz="1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700" u="none" strike="noStrike" dirty="0">
                          <a:effectLst/>
                          <a:latin typeface="Calibri" panose="020F0502020204030204" pitchFamily="34" charset="0"/>
                        </a:rPr>
                        <a:t>vznik</a:t>
                      </a:r>
                      <a:endParaRPr lang="cs-CZ" sz="1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1642">
                <a:tc>
                  <a:txBody>
                    <a:bodyPr/>
                    <a:lstStyle/>
                    <a:p>
                      <a:pPr marL="88900" indent="0" algn="l" fontAlgn="b"/>
                      <a:r>
                        <a:rPr lang="cs-CZ" sz="1700" u="none" strike="noStrike" dirty="0" err="1">
                          <a:effectLst/>
                          <a:latin typeface="Calibri" panose="020F0502020204030204" pitchFamily="34" charset="0"/>
                        </a:rPr>
                        <a:t>Raiffeisen</a:t>
                      </a:r>
                      <a:r>
                        <a:rPr lang="cs-CZ" sz="1700" u="none" strike="noStrike" dirty="0">
                          <a:effectLst/>
                          <a:latin typeface="Calibri" panose="020F0502020204030204" pitchFamily="34" charset="0"/>
                        </a:rPr>
                        <a:t> chráněný fond ekonomických cyklů</a:t>
                      </a:r>
                      <a:endParaRPr lang="cs-CZ" sz="1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700" u="none" strike="noStrike" dirty="0" smtClean="0">
                          <a:effectLst/>
                          <a:latin typeface="Calibri" panose="020F0502020204030204" pitchFamily="34" charset="0"/>
                        </a:rPr>
                        <a:t>0,73 %</a:t>
                      </a:r>
                      <a:endParaRPr lang="cs-CZ" sz="1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700" u="none" strike="noStrike" dirty="0" smtClean="0">
                          <a:effectLst/>
                          <a:latin typeface="Calibri" panose="020F0502020204030204" pitchFamily="34" charset="0"/>
                        </a:rPr>
                        <a:t>2,03 %</a:t>
                      </a:r>
                      <a:endParaRPr lang="cs-CZ" sz="1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700" u="none" strike="noStrike" dirty="0" smtClean="0">
                          <a:effectLst/>
                          <a:latin typeface="Calibri" panose="020F0502020204030204" pitchFamily="34" charset="0"/>
                        </a:rPr>
                        <a:t>2,66 %</a:t>
                      </a:r>
                      <a:endParaRPr lang="cs-CZ" sz="1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700" u="none" strike="noStrike" dirty="0" smtClean="0">
                          <a:effectLst/>
                          <a:latin typeface="Calibri" panose="020F0502020204030204" pitchFamily="34" charset="0"/>
                        </a:rPr>
                        <a:t>6,88 % </a:t>
                      </a:r>
                      <a:r>
                        <a:rPr lang="cs-CZ" sz="1700" u="none" strike="noStrike" dirty="0">
                          <a:effectLst/>
                          <a:latin typeface="Calibri" panose="020F0502020204030204" pitchFamily="34" charset="0"/>
                        </a:rPr>
                        <a:t>/ </a:t>
                      </a:r>
                      <a:r>
                        <a:rPr lang="cs-CZ" sz="1700" u="none" strike="noStrike" dirty="0" smtClean="0">
                          <a:effectLst/>
                          <a:latin typeface="Calibri" panose="020F0502020204030204" pitchFamily="34" charset="0"/>
                        </a:rPr>
                        <a:t>3,85 % </a:t>
                      </a:r>
                      <a:r>
                        <a:rPr lang="cs-CZ" sz="1700" u="none" strike="noStrike" dirty="0" err="1">
                          <a:effectLst/>
                          <a:latin typeface="Calibri" panose="020F0502020204030204" pitchFamily="34" charset="0"/>
                        </a:rPr>
                        <a:t>p.a</a:t>
                      </a:r>
                      <a:r>
                        <a:rPr lang="cs-CZ" sz="1700" u="none" strike="noStrike" dirty="0">
                          <a:effectLst/>
                          <a:latin typeface="Calibri" panose="020F0502020204030204" pitchFamily="34" charset="0"/>
                        </a:rPr>
                        <a:t>.</a:t>
                      </a:r>
                      <a:endParaRPr lang="cs-CZ" sz="1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700" u="none" strike="noStrike">
                          <a:effectLst/>
                          <a:latin typeface="Calibri" panose="020F0502020204030204" pitchFamily="34" charset="0"/>
                        </a:rPr>
                        <a:t>6 / 13</a:t>
                      </a:r>
                      <a:endParaRPr lang="cs-CZ" sz="1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81642">
                <a:tc>
                  <a:txBody>
                    <a:bodyPr/>
                    <a:lstStyle/>
                    <a:p>
                      <a:pPr marL="88900" indent="0" algn="l" fontAlgn="b"/>
                      <a:r>
                        <a:rPr lang="cs-CZ" sz="17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Raiffeisen</a:t>
                      </a:r>
                      <a:r>
                        <a:rPr lang="cs-CZ" sz="1700" u="none" strike="noStrike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fond dluhopisových příležitostí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700" u="none" strike="noStrike" dirty="0" smtClean="0">
                          <a:effectLst/>
                          <a:latin typeface="Calibri" panose="020F0502020204030204" pitchFamily="34" charset="0"/>
                        </a:rPr>
                        <a:t>0,79 %</a:t>
                      </a:r>
                      <a:endParaRPr lang="cs-CZ" sz="1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700" u="none" strike="noStrike" dirty="0" smtClean="0">
                          <a:effectLst/>
                          <a:latin typeface="Calibri" panose="020F0502020204030204" pitchFamily="34" charset="0"/>
                        </a:rPr>
                        <a:t>2,09 %</a:t>
                      </a:r>
                      <a:endParaRPr lang="cs-CZ" sz="1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700" u="none" strike="noStrike" dirty="0" smtClean="0">
                          <a:effectLst/>
                          <a:latin typeface="Calibri" panose="020F0502020204030204" pitchFamily="34" charset="0"/>
                        </a:rPr>
                        <a:t>3,00 %</a:t>
                      </a:r>
                      <a:endParaRPr lang="cs-CZ" sz="1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700" u="none" strike="noStrike" dirty="0" smtClean="0">
                          <a:effectLst/>
                          <a:latin typeface="Calibri" panose="020F0502020204030204" pitchFamily="34" charset="0"/>
                        </a:rPr>
                        <a:t>7,03 % </a:t>
                      </a:r>
                      <a:r>
                        <a:rPr lang="cs-CZ" sz="1700" u="none" strike="noStrike" dirty="0">
                          <a:effectLst/>
                          <a:latin typeface="Calibri" panose="020F0502020204030204" pitchFamily="34" charset="0"/>
                        </a:rPr>
                        <a:t>/ </a:t>
                      </a:r>
                      <a:r>
                        <a:rPr lang="cs-CZ" sz="1700" u="none" strike="noStrike" dirty="0" smtClean="0">
                          <a:effectLst/>
                          <a:latin typeface="Calibri" panose="020F0502020204030204" pitchFamily="34" charset="0"/>
                        </a:rPr>
                        <a:t>3,93 % </a:t>
                      </a:r>
                      <a:r>
                        <a:rPr lang="cs-CZ" sz="1700" u="none" strike="noStrike" dirty="0" err="1">
                          <a:effectLst/>
                          <a:latin typeface="Calibri" panose="020F0502020204030204" pitchFamily="34" charset="0"/>
                        </a:rPr>
                        <a:t>p.a</a:t>
                      </a:r>
                      <a:r>
                        <a:rPr lang="cs-CZ" sz="1700" u="none" strike="noStrike" dirty="0">
                          <a:effectLst/>
                          <a:latin typeface="Calibri" panose="020F0502020204030204" pitchFamily="34" charset="0"/>
                        </a:rPr>
                        <a:t>.</a:t>
                      </a:r>
                      <a:endParaRPr lang="cs-CZ" sz="1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700" u="none" strike="noStrike">
                          <a:effectLst/>
                          <a:latin typeface="Calibri" panose="020F0502020204030204" pitchFamily="34" charset="0"/>
                        </a:rPr>
                        <a:t>6 / 13</a:t>
                      </a:r>
                      <a:endParaRPr lang="cs-CZ" sz="1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81642">
                <a:tc>
                  <a:txBody>
                    <a:bodyPr/>
                    <a:lstStyle/>
                    <a:p>
                      <a:pPr marL="88900" indent="0" algn="l" fontAlgn="b"/>
                      <a:r>
                        <a:rPr lang="cs-CZ" sz="17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Raiffeisen</a:t>
                      </a:r>
                      <a:r>
                        <a:rPr lang="cs-CZ" sz="1700" u="none" strike="noStrike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chráněný fond americké prosperity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700" u="none" strike="noStrike" dirty="0" smtClean="0">
                          <a:effectLst/>
                          <a:latin typeface="Calibri" panose="020F0502020204030204" pitchFamily="34" charset="0"/>
                        </a:rPr>
                        <a:t>0,50 %</a:t>
                      </a:r>
                      <a:endParaRPr lang="cs-CZ" sz="1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700" u="none" strike="noStrike" dirty="0" smtClean="0">
                          <a:effectLst/>
                          <a:latin typeface="Calibri" panose="020F0502020204030204" pitchFamily="34" charset="0"/>
                        </a:rPr>
                        <a:t>1,62 %</a:t>
                      </a:r>
                      <a:endParaRPr lang="cs-CZ" sz="1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700" u="none" strike="noStrike" dirty="0" smtClean="0">
                          <a:effectLst/>
                          <a:latin typeface="Calibri" panose="020F0502020204030204" pitchFamily="34" charset="0"/>
                        </a:rPr>
                        <a:t>1,73 %</a:t>
                      </a:r>
                      <a:endParaRPr lang="cs-CZ" sz="1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700" u="none" strike="noStrike" dirty="0" smtClean="0">
                          <a:effectLst/>
                          <a:latin typeface="Calibri" panose="020F0502020204030204" pitchFamily="34" charset="0"/>
                        </a:rPr>
                        <a:t>3,5 % </a:t>
                      </a:r>
                      <a:r>
                        <a:rPr lang="cs-CZ" sz="1700" u="none" strike="noStrike" dirty="0">
                          <a:effectLst/>
                          <a:latin typeface="Calibri" panose="020F0502020204030204" pitchFamily="34" charset="0"/>
                        </a:rPr>
                        <a:t>/ </a:t>
                      </a:r>
                      <a:r>
                        <a:rPr lang="cs-CZ" sz="1700" u="none" strike="noStrike" dirty="0" smtClean="0">
                          <a:effectLst/>
                          <a:latin typeface="Calibri" panose="020F0502020204030204" pitchFamily="34" charset="0"/>
                        </a:rPr>
                        <a:t>2,37 % </a:t>
                      </a:r>
                      <a:r>
                        <a:rPr lang="cs-CZ" sz="1700" u="none" strike="noStrike" dirty="0" err="1">
                          <a:effectLst/>
                          <a:latin typeface="Calibri" panose="020F0502020204030204" pitchFamily="34" charset="0"/>
                        </a:rPr>
                        <a:t>p.a</a:t>
                      </a:r>
                      <a:r>
                        <a:rPr lang="cs-CZ" sz="1700" u="none" strike="noStrike" dirty="0">
                          <a:effectLst/>
                          <a:latin typeface="Calibri" panose="020F0502020204030204" pitchFamily="34" charset="0"/>
                        </a:rPr>
                        <a:t>.</a:t>
                      </a:r>
                      <a:endParaRPr lang="cs-CZ" sz="1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700" u="none" strike="noStrike">
                          <a:effectLst/>
                          <a:latin typeface="Calibri" panose="020F0502020204030204" pitchFamily="34" charset="0"/>
                        </a:rPr>
                        <a:t>10 / 13</a:t>
                      </a:r>
                      <a:endParaRPr lang="cs-CZ" sz="1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81642">
                <a:tc>
                  <a:txBody>
                    <a:bodyPr/>
                    <a:lstStyle/>
                    <a:p>
                      <a:pPr marL="88900" indent="0" algn="l" fontAlgn="b">
                        <a:tabLst/>
                      </a:pPr>
                      <a:r>
                        <a:rPr lang="cs-CZ" sz="17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Raiffeisen</a:t>
                      </a:r>
                      <a:r>
                        <a:rPr lang="cs-CZ" sz="1700" u="none" strike="noStrike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fond dluhopisové stability, třída A1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700" u="none" strike="noStrike" dirty="0" smtClean="0">
                          <a:effectLst/>
                          <a:latin typeface="Calibri" panose="020F0502020204030204" pitchFamily="34" charset="0"/>
                        </a:rPr>
                        <a:t>0,37 %</a:t>
                      </a:r>
                      <a:endParaRPr lang="cs-CZ" sz="1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700" u="none" strike="noStrike" dirty="0" smtClean="0">
                          <a:effectLst/>
                          <a:latin typeface="Calibri" panose="020F0502020204030204" pitchFamily="34" charset="0"/>
                        </a:rPr>
                        <a:t>0,45 %</a:t>
                      </a:r>
                      <a:endParaRPr lang="cs-CZ" sz="1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700" u="none" strike="noStrike" dirty="0" smtClean="0">
                          <a:effectLst/>
                          <a:latin typeface="Calibri" panose="020F0502020204030204" pitchFamily="34" charset="0"/>
                        </a:rPr>
                        <a:t>0,70 %</a:t>
                      </a:r>
                      <a:endParaRPr lang="cs-CZ" sz="1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700" u="none" strike="noStrike" dirty="0" smtClean="0">
                          <a:effectLst/>
                          <a:latin typeface="Calibri" panose="020F0502020204030204" pitchFamily="34" charset="0"/>
                        </a:rPr>
                        <a:t>1,16 %</a:t>
                      </a:r>
                      <a:endParaRPr lang="cs-CZ" sz="1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700" u="none" strike="noStrike">
                          <a:effectLst/>
                          <a:latin typeface="Calibri" panose="020F0502020204030204" pitchFamily="34" charset="0"/>
                        </a:rPr>
                        <a:t>4 / 14</a:t>
                      </a:r>
                      <a:endParaRPr lang="cs-CZ" sz="1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81642">
                <a:tc>
                  <a:txBody>
                    <a:bodyPr/>
                    <a:lstStyle/>
                    <a:p>
                      <a:pPr marL="88900" indent="0" algn="l" fontAlgn="b"/>
                      <a:r>
                        <a:rPr lang="cs-CZ" sz="17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Raiffeisen</a:t>
                      </a:r>
                      <a:r>
                        <a:rPr lang="cs-CZ" sz="1700" u="none" strike="noStrike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fond pravidelných investic, třída A4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700" u="none" strike="noStrike" dirty="0" smtClean="0">
                          <a:effectLst/>
                          <a:latin typeface="Calibri" panose="020F0502020204030204" pitchFamily="34" charset="0"/>
                        </a:rPr>
                        <a:t>1,51 %</a:t>
                      </a:r>
                      <a:endParaRPr lang="cs-CZ" sz="1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700" u="none" strike="noStrike" dirty="0" smtClean="0">
                          <a:effectLst/>
                          <a:latin typeface="Calibri" panose="020F0502020204030204" pitchFamily="34" charset="0"/>
                        </a:rPr>
                        <a:t>5,04 %</a:t>
                      </a:r>
                      <a:endParaRPr lang="cs-CZ" sz="1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700" u="none" strike="noStrike" dirty="0"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r>
                        <a:rPr lang="cs-CZ" sz="1700" u="none" strike="noStrike" dirty="0" smtClean="0">
                          <a:effectLst/>
                          <a:latin typeface="Calibri" panose="020F0502020204030204" pitchFamily="34" charset="0"/>
                        </a:rPr>
                        <a:t>2,73 %</a:t>
                      </a:r>
                      <a:endParaRPr lang="cs-CZ" sz="1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700" u="none" strike="noStrike" dirty="0" smtClean="0">
                          <a:effectLst/>
                          <a:latin typeface="Calibri" panose="020F0502020204030204" pitchFamily="34" charset="0"/>
                        </a:rPr>
                        <a:t>2,18 %</a:t>
                      </a:r>
                      <a:endParaRPr lang="cs-CZ" sz="1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700" u="none" strike="noStrike">
                          <a:effectLst/>
                          <a:latin typeface="Calibri" panose="020F0502020204030204" pitchFamily="34" charset="0"/>
                        </a:rPr>
                        <a:t>6 / 14</a:t>
                      </a:r>
                      <a:endParaRPr lang="cs-CZ" sz="1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81642">
                <a:tc>
                  <a:txBody>
                    <a:bodyPr/>
                    <a:lstStyle/>
                    <a:p>
                      <a:pPr marL="88900" indent="0" algn="l" fontAlgn="b"/>
                      <a:r>
                        <a:rPr lang="cs-CZ" sz="17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Raiffeisen</a:t>
                      </a:r>
                      <a:r>
                        <a:rPr lang="cs-CZ" sz="1700" u="none" strike="noStrike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fond dluhopisových trendů, třída A1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700" u="none" strike="noStrike" dirty="0" smtClean="0">
                          <a:effectLst/>
                          <a:latin typeface="Calibri" panose="020F0502020204030204" pitchFamily="34" charset="0"/>
                        </a:rPr>
                        <a:t>0,66 %</a:t>
                      </a:r>
                      <a:endParaRPr lang="cs-CZ" sz="1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700" u="none" strike="noStrike" dirty="0" smtClean="0">
                          <a:effectLst/>
                          <a:latin typeface="Calibri" panose="020F0502020204030204" pitchFamily="34" charset="0"/>
                        </a:rPr>
                        <a:t>1,01 %</a:t>
                      </a:r>
                      <a:endParaRPr lang="cs-CZ" sz="1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700" u="none" strike="noStrike" dirty="0" smtClean="0">
                          <a:effectLst/>
                          <a:latin typeface="Calibri" panose="020F0502020204030204" pitchFamily="34" charset="0"/>
                        </a:rPr>
                        <a:t>0,68 %</a:t>
                      </a:r>
                      <a:endParaRPr lang="cs-CZ" sz="1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700" u="none" strike="noStrike" dirty="0" smtClean="0">
                          <a:effectLst/>
                          <a:latin typeface="Calibri" panose="020F0502020204030204" pitchFamily="34" charset="0"/>
                        </a:rPr>
                        <a:t>1,70 %</a:t>
                      </a:r>
                      <a:endParaRPr lang="cs-CZ" sz="1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700" u="none" strike="noStrike">
                          <a:effectLst/>
                          <a:latin typeface="Calibri" panose="020F0502020204030204" pitchFamily="34" charset="0"/>
                        </a:rPr>
                        <a:t>6 / 14</a:t>
                      </a:r>
                      <a:endParaRPr lang="cs-CZ" sz="1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81642">
                <a:tc>
                  <a:txBody>
                    <a:bodyPr/>
                    <a:lstStyle/>
                    <a:p>
                      <a:pPr marL="88900" indent="0" algn="l" fontAlgn="b"/>
                      <a:r>
                        <a:rPr lang="cs-CZ" sz="17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Raiffeisen</a:t>
                      </a:r>
                      <a:r>
                        <a:rPr lang="cs-CZ" sz="1700" u="none" strike="noStrike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fond akciových trhů, třída A1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700" u="none" strike="noStrike" dirty="0" smtClean="0">
                          <a:effectLst/>
                          <a:latin typeface="Calibri" panose="020F0502020204030204" pitchFamily="34" charset="0"/>
                        </a:rPr>
                        <a:t>2,41 %</a:t>
                      </a:r>
                      <a:endParaRPr lang="cs-CZ" sz="1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700" u="none" strike="noStrike" dirty="0" smtClean="0">
                          <a:effectLst/>
                          <a:latin typeface="Calibri" panose="020F0502020204030204" pitchFamily="34" charset="0"/>
                        </a:rPr>
                        <a:t>10,90 %</a:t>
                      </a:r>
                      <a:endParaRPr lang="cs-CZ" sz="1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700" u="none" strike="noStrike" dirty="0"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r>
                        <a:rPr lang="cs-CZ" sz="1700" u="none" strike="noStrike" dirty="0" smtClean="0">
                          <a:effectLst/>
                          <a:latin typeface="Calibri" panose="020F0502020204030204" pitchFamily="34" charset="0"/>
                        </a:rPr>
                        <a:t>4,63 %</a:t>
                      </a:r>
                      <a:endParaRPr lang="cs-CZ" sz="1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700" u="none" strike="noStrike" dirty="0" smtClean="0">
                          <a:effectLst/>
                          <a:latin typeface="Calibri" panose="020F0502020204030204" pitchFamily="34" charset="0"/>
                        </a:rPr>
                        <a:t>5,76 %</a:t>
                      </a:r>
                      <a:endParaRPr lang="cs-CZ" sz="1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700" u="none" strike="noStrike">
                          <a:effectLst/>
                          <a:latin typeface="Calibri" panose="020F0502020204030204" pitchFamily="34" charset="0"/>
                        </a:rPr>
                        <a:t>6 / 14</a:t>
                      </a:r>
                      <a:endParaRPr lang="cs-CZ" sz="1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81642">
                <a:tc>
                  <a:txBody>
                    <a:bodyPr/>
                    <a:lstStyle/>
                    <a:p>
                      <a:pPr marL="88900" indent="0" algn="l" fontAlgn="b"/>
                      <a:r>
                        <a:rPr lang="cs-CZ" sz="17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Raiffeisen</a:t>
                      </a:r>
                      <a:r>
                        <a:rPr lang="cs-CZ" sz="1700" u="none" strike="noStrike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privátní fond dynamický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700" u="none" strike="noStrike" dirty="0" smtClean="0">
                          <a:effectLst/>
                          <a:latin typeface="Calibri" panose="020F0502020204030204" pitchFamily="34" charset="0"/>
                        </a:rPr>
                        <a:t>2,64 %</a:t>
                      </a:r>
                      <a:endParaRPr lang="cs-CZ" sz="1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700" u="none" strike="noStrike" dirty="0" smtClean="0">
                          <a:effectLst/>
                          <a:latin typeface="Calibri" panose="020F0502020204030204" pitchFamily="34" charset="0"/>
                        </a:rPr>
                        <a:t>10,58 %</a:t>
                      </a:r>
                      <a:endParaRPr lang="cs-CZ" sz="1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700" u="none" strike="noStrike" dirty="0" smtClean="0">
                          <a:effectLst/>
                          <a:latin typeface="Calibri" panose="020F0502020204030204" pitchFamily="34" charset="0"/>
                        </a:rPr>
                        <a:t>7,13 %</a:t>
                      </a:r>
                      <a:endParaRPr lang="cs-CZ" sz="1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700" u="none" strike="noStrike" dirty="0" smtClean="0">
                          <a:effectLst/>
                          <a:latin typeface="Calibri" panose="020F0502020204030204" pitchFamily="34" charset="0"/>
                        </a:rPr>
                        <a:t>18,47 %</a:t>
                      </a:r>
                      <a:endParaRPr lang="cs-CZ" sz="1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700" u="none" strike="noStrike">
                          <a:effectLst/>
                          <a:latin typeface="Calibri" panose="020F0502020204030204" pitchFamily="34" charset="0"/>
                        </a:rPr>
                        <a:t>5 / 14</a:t>
                      </a:r>
                      <a:endParaRPr lang="cs-CZ" sz="1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81642">
                <a:tc>
                  <a:txBody>
                    <a:bodyPr/>
                    <a:lstStyle/>
                    <a:p>
                      <a:pPr marL="88900" indent="0" algn="l" fontAlgn="b"/>
                      <a:r>
                        <a:rPr lang="cs-CZ" sz="170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Raiffeisen</a:t>
                      </a:r>
                      <a:r>
                        <a:rPr lang="cs-CZ" sz="1700" u="none" strike="noStrike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privátní fond alternativní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700" u="none" strike="noStrike" dirty="0" smtClean="0">
                          <a:effectLst/>
                          <a:latin typeface="Calibri" panose="020F0502020204030204" pitchFamily="34" charset="0"/>
                        </a:rPr>
                        <a:t>3,74 %</a:t>
                      </a:r>
                      <a:endParaRPr lang="cs-CZ" sz="1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700" u="none" strike="noStrike" dirty="0" smtClean="0">
                          <a:effectLst/>
                          <a:latin typeface="Calibri" panose="020F0502020204030204" pitchFamily="34" charset="0"/>
                        </a:rPr>
                        <a:t>11,32 %</a:t>
                      </a:r>
                      <a:endParaRPr lang="cs-CZ" sz="1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700" u="none" strike="noStrike" dirty="0"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r>
                        <a:rPr lang="cs-CZ" sz="1700" u="none" strike="noStrike" dirty="0" smtClean="0">
                          <a:effectLst/>
                          <a:latin typeface="Calibri" panose="020F0502020204030204" pitchFamily="34" charset="0"/>
                        </a:rPr>
                        <a:t>1,04 %</a:t>
                      </a:r>
                      <a:endParaRPr lang="cs-CZ" sz="1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700" u="none" strike="noStrike" dirty="0" smtClean="0">
                          <a:effectLst/>
                          <a:latin typeface="Calibri" panose="020F0502020204030204" pitchFamily="34" charset="0"/>
                        </a:rPr>
                        <a:t>10,16 %</a:t>
                      </a:r>
                      <a:endParaRPr lang="cs-CZ" sz="1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700" u="none" strike="noStrike" dirty="0">
                          <a:effectLst/>
                          <a:latin typeface="Calibri" panose="020F0502020204030204" pitchFamily="34" charset="0"/>
                        </a:rPr>
                        <a:t>5 / 14</a:t>
                      </a:r>
                      <a:endParaRPr lang="cs-CZ" sz="1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9004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64514" y="0"/>
            <a:ext cx="7990498" cy="924154"/>
          </a:xfrm>
        </p:spPr>
        <p:txBody>
          <a:bodyPr/>
          <a:lstStyle/>
          <a:p>
            <a:r>
              <a:rPr lang="cs-CZ" dirty="0" smtClean="0">
                <a:latin typeface="Calibri" panose="020F0502020204030204" pitchFamily="34" charset="0"/>
              </a:rPr>
              <a:t>Makroekonomické okénko 2015</a:t>
            </a:r>
            <a:endParaRPr lang="en-US" dirty="0" smtClean="0">
              <a:latin typeface="Calibri" panose="020F0502020204030204" pitchFamily="34" charset="0"/>
            </a:endParaRPr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623782" y="924155"/>
            <a:ext cx="9624060" cy="5964996"/>
          </a:xfrm>
        </p:spPr>
        <p:txBody>
          <a:bodyPr/>
          <a:lstStyle/>
          <a:p>
            <a:endParaRPr lang="cs-CZ" sz="2600" dirty="0">
              <a:latin typeface="Calibri" panose="020F0502020204030204" pitchFamily="34" charset="0"/>
            </a:endParaRPr>
          </a:p>
          <a:p>
            <a:endParaRPr lang="cs-CZ" sz="2600" dirty="0" smtClean="0">
              <a:latin typeface="Calibri" panose="020F0502020204030204" pitchFamily="34" charset="0"/>
            </a:endParaRPr>
          </a:p>
          <a:p>
            <a:endParaRPr lang="cs-CZ" sz="2600" dirty="0" smtClean="0">
              <a:latin typeface="Calibri" panose="020F0502020204030204" pitchFamily="34" charset="0"/>
            </a:endParaRPr>
          </a:p>
          <a:p>
            <a:endParaRPr lang="cs-CZ" sz="2600" dirty="0">
              <a:latin typeface="Calibri" panose="020F050202020403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62124" y="1346289"/>
            <a:ext cx="10441160" cy="57246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cs-CZ" sz="2100" dirty="0">
                <a:latin typeface="Calibri" panose="020F0502020204030204" pitchFamily="34" charset="0"/>
              </a:rPr>
              <a:t>Americká centrální banka se připravuje na zvyšování úrokových sazeb. Takové období </a:t>
            </a:r>
            <a:r>
              <a:rPr lang="cs-CZ" sz="2100" dirty="0" smtClean="0">
                <a:latin typeface="Calibri" panose="020F0502020204030204" pitchFamily="34" charset="0"/>
              </a:rPr>
              <a:t>bývá </a:t>
            </a:r>
            <a:r>
              <a:rPr lang="cs-CZ" sz="2100" dirty="0">
                <a:latin typeface="Calibri" panose="020F0502020204030204" pitchFamily="34" charset="0"/>
              </a:rPr>
              <a:t>spojeno s vyšší tržní volatilitou. Ekonomiky s výraznější nerovnováhou budou vystaveny tlaku na znehodnocení domácí měny, naopak dolar by mohl na světových trzích dále posilovat. </a:t>
            </a:r>
          </a:p>
          <a:p>
            <a:pPr marL="457200" indent="-457200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cs-CZ" sz="2100" dirty="0">
                <a:latin typeface="Calibri" panose="020F0502020204030204" pitchFamily="34" charset="0"/>
              </a:rPr>
              <a:t>Evropská centrální banka spustila kvantitativní uvolňování. Toto rozhodnutí stlačilo dluhopisové výnosy na historická minima. Teprve s růstem inflačních očekávání lze očekávat pomalý pokles cen dluhopisů Německa a potažmo ČR. Uvolněná měnová politika ECB bude působit v neprospěch eura vůči dolaru. Otázka životaschopnosti eurozóny ve střednědobém horizontu zůstává stále na </a:t>
            </a:r>
            <a:r>
              <a:rPr lang="cs-CZ" sz="2100" dirty="0" smtClean="0">
                <a:latin typeface="Calibri" panose="020F0502020204030204" pitchFamily="34" charset="0"/>
              </a:rPr>
              <a:t>místě (situace </a:t>
            </a:r>
            <a:r>
              <a:rPr lang="cs-CZ" sz="2100" dirty="0">
                <a:latin typeface="Calibri" panose="020F0502020204030204" pitchFamily="34" charset="0"/>
              </a:rPr>
              <a:t>po volbách v Řecku, blížící se volby ve </a:t>
            </a:r>
            <a:r>
              <a:rPr lang="cs-CZ" sz="2100" dirty="0" smtClean="0">
                <a:latin typeface="Calibri" panose="020F0502020204030204" pitchFamily="34" charset="0"/>
              </a:rPr>
              <a:t>Velké </a:t>
            </a:r>
            <a:r>
              <a:rPr lang="cs-CZ" sz="2100" dirty="0">
                <a:latin typeface="Calibri" panose="020F0502020204030204" pitchFamily="34" charset="0"/>
              </a:rPr>
              <a:t>Británii, neřešené strukturální problémy v Itálii a Francii apod</a:t>
            </a:r>
            <a:r>
              <a:rPr lang="cs-CZ" sz="2100" dirty="0" smtClean="0">
                <a:latin typeface="Calibri" panose="020F0502020204030204" pitchFamily="34" charset="0"/>
              </a:rPr>
              <a:t>.).</a:t>
            </a:r>
            <a:endParaRPr lang="cs-CZ" sz="2100" dirty="0">
              <a:latin typeface="Calibri" panose="020F0502020204030204" pitchFamily="34" charset="0"/>
            </a:endParaRPr>
          </a:p>
          <a:p>
            <a:pPr marL="457200" indent="-457200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cs-CZ" sz="2100" dirty="0">
                <a:latin typeface="Calibri" panose="020F0502020204030204" pitchFamily="34" charset="0"/>
              </a:rPr>
              <a:t>ČNB letos intervenční režim neopustí. Pokud ovšem nezintenzivní deflační tlaky, nečekáme ani, že by ČNB posunula intervenční hladinu výš ze současných EUR/CZK 27,0. Klíčovou proměnnou pro ČNB zůstává inflace.</a:t>
            </a:r>
          </a:p>
          <a:p>
            <a:pPr marL="457200" indent="-457200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cs-CZ" sz="2100" dirty="0">
                <a:latin typeface="Calibri" panose="020F0502020204030204" pitchFamily="34" charset="0"/>
              </a:rPr>
              <a:t>V první polovině roku </a:t>
            </a:r>
            <a:r>
              <a:rPr lang="cs-CZ" sz="2100" dirty="0" smtClean="0">
                <a:latin typeface="Calibri" panose="020F0502020204030204" pitchFamily="34" charset="0"/>
              </a:rPr>
              <a:t>došlo ke </a:t>
            </a:r>
            <a:r>
              <a:rPr lang="cs-CZ" sz="2100" dirty="0">
                <a:latin typeface="Calibri" panose="020F0502020204030204" pitchFamily="34" charset="0"/>
              </a:rPr>
              <a:t>stabilizaci ceny </a:t>
            </a:r>
            <a:r>
              <a:rPr lang="cs-CZ" sz="2100" dirty="0" smtClean="0">
                <a:latin typeface="Calibri" panose="020F0502020204030204" pitchFamily="34" charset="0"/>
              </a:rPr>
              <a:t>ropy. Teprve ve druhé polovině </a:t>
            </a:r>
            <a:r>
              <a:rPr lang="cs-CZ" sz="2100" dirty="0" smtClean="0">
                <a:latin typeface="Calibri" panose="020F0502020204030204" pitchFamily="34" charset="0"/>
              </a:rPr>
              <a:t>roku čekáme </a:t>
            </a:r>
            <a:r>
              <a:rPr lang="cs-CZ" sz="2100" dirty="0" smtClean="0">
                <a:latin typeface="Calibri" panose="020F0502020204030204" pitchFamily="34" charset="0"/>
              </a:rPr>
              <a:t>její pozvolný a trvalejší růst nad  60 </a:t>
            </a:r>
            <a:r>
              <a:rPr lang="cs-CZ" sz="2100" dirty="0">
                <a:latin typeface="Calibri" panose="020F0502020204030204" pitchFamily="34" charset="0"/>
              </a:rPr>
              <a:t>USD/barel. Hlubší propad by naopak znamenal větší deflační tlaky a negativní dopad </a:t>
            </a:r>
            <a:r>
              <a:rPr lang="cs-CZ" sz="2100" dirty="0" smtClean="0">
                <a:latin typeface="Calibri" panose="020F0502020204030204" pitchFamily="34" charset="0"/>
              </a:rPr>
              <a:t>na řadu </a:t>
            </a:r>
            <a:r>
              <a:rPr lang="cs-CZ" sz="2100" dirty="0">
                <a:latin typeface="Calibri" panose="020F0502020204030204" pitchFamily="34" charset="0"/>
              </a:rPr>
              <a:t>zemí </a:t>
            </a:r>
            <a:r>
              <a:rPr lang="cs-CZ" sz="2100" dirty="0" err="1">
                <a:latin typeface="Calibri" panose="020F0502020204030204" pitchFamily="34" charset="0"/>
              </a:rPr>
              <a:t>emerging</a:t>
            </a:r>
            <a:r>
              <a:rPr lang="cs-CZ" sz="2100" dirty="0">
                <a:latin typeface="Calibri" panose="020F0502020204030204" pitchFamily="34" charset="0"/>
              </a:rPr>
              <a:t> </a:t>
            </a:r>
            <a:r>
              <a:rPr lang="cs-CZ" sz="2100" dirty="0" err="1">
                <a:latin typeface="Calibri" panose="020F0502020204030204" pitchFamily="34" charset="0"/>
              </a:rPr>
              <a:t>markets</a:t>
            </a:r>
            <a:r>
              <a:rPr lang="cs-CZ" sz="2100" dirty="0">
                <a:latin typeface="Calibri" panose="020F0502020204030204" pitchFamily="34" charset="0"/>
              </a:rPr>
              <a:t> exportující ropu.</a:t>
            </a:r>
          </a:p>
        </p:txBody>
      </p:sp>
    </p:spTree>
    <p:extLst>
      <p:ext uri="{BB962C8B-B14F-4D97-AF65-F5344CB8AC3E}">
        <p14:creationId xmlns:p14="http://schemas.microsoft.com/office/powerpoint/2010/main" val="2912078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64514" y="0"/>
            <a:ext cx="7990498" cy="924154"/>
          </a:xfrm>
        </p:spPr>
        <p:txBody>
          <a:bodyPr/>
          <a:lstStyle/>
          <a:p>
            <a:r>
              <a:rPr lang="cs-CZ" dirty="0" smtClean="0">
                <a:latin typeface="Calibri" panose="020F0502020204030204" pitchFamily="34" charset="0"/>
              </a:rPr>
              <a:t>Co se bude na trhu dít v roce 2015?</a:t>
            </a:r>
            <a:endParaRPr lang="en-US" dirty="0" smtClean="0">
              <a:latin typeface="Calibri" panose="020F0502020204030204" pitchFamily="34" charset="0"/>
            </a:endParaRPr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623782" y="924155"/>
            <a:ext cx="9624060" cy="5964996"/>
          </a:xfrm>
        </p:spPr>
        <p:txBody>
          <a:bodyPr/>
          <a:lstStyle/>
          <a:p>
            <a:endParaRPr lang="cs-CZ" sz="2600" dirty="0">
              <a:latin typeface="Calibri" panose="020F0502020204030204" pitchFamily="34" charset="0"/>
            </a:endParaRPr>
          </a:p>
          <a:p>
            <a:endParaRPr lang="cs-CZ" sz="2600" dirty="0" smtClean="0">
              <a:latin typeface="Calibri" panose="020F0502020204030204" pitchFamily="34" charset="0"/>
            </a:endParaRPr>
          </a:p>
          <a:p>
            <a:endParaRPr lang="cs-CZ" sz="2600" dirty="0" smtClean="0">
              <a:latin typeface="Calibri" panose="020F0502020204030204" pitchFamily="34" charset="0"/>
            </a:endParaRPr>
          </a:p>
          <a:p>
            <a:endParaRPr lang="cs-CZ" sz="2600" dirty="0">
              <a:latin typeface="Calibri" panose="020F050202020403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 bwMode="auto">
          <a:xfrm>
            <a:off x="162124" y="1332359"/>
            <a:ext cx="10009112" cy="4537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4306" tIns="52153" rIns="104306" bIns="52153" numCol="1" rtlCol="0" anchor="t" anchorCtr="0" compatLnSpc="1">
            <a:prstTxWarp prst="textNoShape">
              <a:avLst/>
            </a:prstTxWarp>
            <a:spAutoFit/>
          </a:bodyPr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2400" dirty="0" smtClean="0">
                <a:latin typeface="Calibri" panose="020F0502020204030204" pitchFamily="34" charset="0"/>
              </a:rPr>
              <a:t>Prostředí nízkých úrokových sazeb bude trvat déle než byla původní očekávání, v letošním roce rozhodně k žádným změnám trendu nedojde.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endParaRPr lang="cs-CZ" sz="2400" dirty="0">
              <a:latin typeface="Calibri" panose="020F0502020204030204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2400" dirty="0" smtClean="0">
                <a:latin typeface="Calibri" panose="020F0502020204030204" pitchFamily="34" charset="0"/>
              </a:rPr>
              <a:t>Proto lze očekávat další snižování sazeb na </a:t>
            </a:r>
            <a:r>
              <a:rPr lang="cs-CZ" sz="2400" dirty="0" smtClean="0">
                <a:latin typeface="Calibri" panose="020F0502020204030204" pitchFamily="34" charset="0"/>
              </a:rPr>
              <a:t>spořících </a:t>
            </a:r>
            <a:r>
              <a:rPr lang="cs-CZ" sz="2400" dirty="0" smtClean="0">
                <a:latin typeface="Calibri" panose="020F0502020204030204" pitchFamily="34" charset="0"/>
              </a:rPr>
              <a:t>účtech.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endParaRPr lang="cs-CZ" sz="2400" dirty="0">
              <a:latin typeface="Calibri" panose="020F0502020204030204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2400" dirty="0" smtClean="0">
                <a:latin typeface="Calibri" panose="020F0502020204030204" pitchFamily="34" charset="0"/>
              </a:rPr>
              <a:t>To nahrává investicím – klienti budou hledat alternativy pro zhodnocení svých úspor, zároveň bude i nadále převládat zájem o konzervativní investice.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endParaRPr lang="cs-CZ" sz="2400" dirty="0">
              <a:latin typeface="Calibri" panose="020F0502020204030204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2400" dirty="0" err="1" smtClean="0">
                <a:latin typeface="Calibri" panose="020F0502020204030204" pitchFamily="34" charset="0"/>
              </a:rPr>
              <a:t>Raiffeisenbank</a:t>
            </a:r>
            <a:r>
              <a:rPr lang="cs-CZ" sz="2400" dirty="0" smtClean="0">
                <a:latin typeface="Calibri" panose="020F0502020204030204" pitchFamily="34" charset="0"/>
              </a:rPr>
              <a:t> chce být </a:t>
            </a:r>
            <a:r>
              <a:rPr lang="cs-CZ" sz="2400" b="1" dirty="0" smtClean="0">
                <a:latin typeface="Calibri" panose="020F0502020204030204" pitchFamily="34" charset="0"/>
              </a:rPr>
              <a:t>bankou pro chytré investování a spoření</a:t>
            </a:r>
            <a:r>
              <a:rPr lang="cs-CZ" sz="2400" dirty="0" smtClean="0">
                <a:latin typeface="Calibri" panose="020F0502020204030204" pitchFamily="34" charset="0"/>
              </a:rPr>
              <a:t>. Můžeme naučit lidi starat se lépe o své finance a zhodnocovat a chránit svůj majetek, a to včetně zajištění na stáří.</a:t>
            </a:r>
          </a:p>
        </p:txBody>
      </p:sp>
    </p:spTree>
    <p:extLst>
      <p:ext uri="{BB962C8B-B14F-4D97-AF65-F5344CB8AC3E}">
        <p14:creationId xmlns:p14="http://schemas.microsoft.com/office/powerpoint/2010/main" val="440803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aiffeisenbank_2014">
  <a:themeElements>
    <a:clrScheme name="RB_ppt template_16.5. (PPTminimizer)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RB_ppt template_16.5. (PPTminimizer)">
      <a:majorFont>
        <a:latin typeface="FuturaTEE"/>
        <a:ea typeface=""/>
        <a:cs typeface=""/>
      </a:majorFont>
      <a:minorFont>
        <a:latin typeface="FuturaTEE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 bwMode="auto">
        <a:noFill/>
        <a:ln w="9525">
          <a:noFill/>
          <a:miter lim="800000"/>
          <a:headEnd/>
          <a:tailEnd/>
        </a:ln>
        <a:effectLst/>
      </a:spPr>
      <a:bodyPr vert="horz" wrap="square" lIns="104306" tIns="52153" rIns="104306" bIns="52153" numCol="1" anchor="t" anchorCtr="0" compatLnSpc="1">
        <a:prstTxWarp prst="textNoShape">
          <a:avLst/>
        </a:prstTxWarp>
      </a:bodyPr>
      <a:lstStyle>
        <a:defPPr>
          <a:defRPr dirty="0" smtClean="0"/>
        </a:defPPr>
      </a:lstStyle>
    </a:txDef>
  </a:objectDefaults>
  <a:extraClrSchemeLst>
    <a:extraClrScheme>
      <a:clrScheme name="RB_ppt template_16.5. (PPTminimizer)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B_ppt template_16.5. (PPTminimizer)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B_ppt template_16.5. (PPTminimizer)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B_ppt template_16.5. (PPTminimizer)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B_ppt template_16.5. (PPTminimizer)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B_ppt template_16.5. (PPTminimizer)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B_ppt template_16.5. (PPTminimizer)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Raiffeisenbank_2014</Template>
  <TotalTime>395</TotalTime>
  <Words>796</Words>
  <Application>Microsoft Office PowerPoint</Application>
  <PresentationFormat>Custom</PresentationFormat>
  <Paragraphs>146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Raiffeisenbank_2014</vt:lpstr>
      <vt:lpstr>Investiční novinky Raiffeisenbank  a Raiffeisen investiční společnosti (Praha, 15. dubna 2015)</vt:lpstr>
      <vt:lpstr>Raiffeisen investiční společnost (RIS) </vt:lpstr>
      <vt:lpstr>Proč vznikla RIS a jak se jí vede?</vt:lpstr>
      <vt:lpstr>2014: rychlý růst, nové produkty   i úspěšné zhodnocení investic</vt:lpstr>
      <vt:lpstr>První přeshraniční fúze fondů</vt:lpstr>
      <vt:lpstr>Aktuální nabídka fondů RIS</vt:lpstr>
      <vt:lpstr>Výkonnost fondů</vt:lpstr>
      <vt:lpstr>Makroekonomické okénko 2015</vt:lpstr>
      <vt:lpstr>Co se bude na trhu dít v roce 2015?</vt:lpstr>
      <vt:lpstr>Chystané novinky pro rok 2015</vt:lpstr>
    </vt:vector>
  </TitlesOfParts>
  <Company>Raiffeisenbank a.s.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Vítejte v Raiffeisenbank!</dc:title>
  <dc:creator>Tomas Kofron</dc:creator>
  <cp:lastModifiedBy>Tomas Zavoral</cp:lastModifiedBy>
  <cp:revision>36</cp:revision>
  <cp:lastPrinted>2015-04-01T11:25:33Z</cp:lastPrinted>
  <dcterms:created xsi:type="dcterms:W3CDTF">2014-04-04T07:33:52Z</dcterms:created>
  <dcterms:modified xsi:type="dcterms:W3CDTF">2015-04-14T09:27:39Z</dcterms:modified>
</cp:coreProperties>
</file>